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Aileron" charset="1" panose="00000500000000000000"/>
      <p:regular r:id="rId20"/>
    </p:embeddedFont>
    <p:embeddedFont>
      <p:font typeface="Aileron Bold" charset="1" panose="00000800000000000000"/>
      <p:regular r:id="rId21"/>
    </p:embeddedFont>
    <p:embeddedFont>
      <p:font typeface="Aileron Italics" charset="1" panose="00000500000000000000"/>
      <p:regular r:id="rId22"/>
    </p:embeddedFont>
    <p:embeddedFont>
      <p:font typeface="Aileron Bold Italics" charset="1" panose="00000800000000000000"/>
      <p:regular r:id="rId23"/>
    </p:embeddedFont>
    <p:embeddedFont>
      <p:font typeface="Aileron Thin" charset="1" panose="00000300000000000000"/>
      <p:regular r:id="rId24"/>
    </p:embeddedFont>
    <p:embeddedFont>
      <p:font typeface="Aileron Thin Italics" charset="1" panose="00000300000000000000"/>
      <p:regular r:id="rId25"/>
    </p:embeddedFont>
    <p:embeddedFont>
      <p:font typeface="Aileron Light" charset="1" panose="00000400000000000000"/>
      <p:regular r:id="rId26"/>
    </p:embeddedFont>
    <p:embeddedFont>
      <p:font typeface="Aileron Light Italics" charset="1" panose="00000400000000000000"/>
      <p:regular r:id="rId27"/>
    </p:embeddedFont>
    <p:embeddedFont>
      <p:font typeface="Aileron Ultra-Bold" charset="1" panose="00000A00000000000000"/>
      <p:regular r:id="rId28"/>
    </p:embeddedFont>
    <p:embeddedFont>
      <p:font typeface="Aileron Ultra-Bold Italics" charset="1" panose="00000A00000000000000"/>
      <p:regular r:id="rId29"/>
    </p:embeddedFont>
    <p:embeddedFont>
      <p:font typeface="Aileron Heavy" charset="1" panose="00000A00000000000000"/>
      <p:regular r:id="rId30"/>
    </p:embeddedFont>
    <p:embeddedFont>
      <p:font typeface="Aileron Heavy Italics" charset="1" panose="00000A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Montserrat Bold Italics" charset="1" panose="00000800000000000000"/>
      <p:regular r:id="rId35"/>
    </p:embeddedFont>
    <p:embeddedFont>
      <p:font typeface="Montserrat Thin" charset="1" panose="00000300000000000000"/>
      <p:regular r:id="rId36"/>
    </p:embeddedFont>
    <p:embeddedFont>
      <p:font typeface="Montserrat Thin Italics" charset="1" panose="00000300000000000000"/>
      <p:regular r:id="rId37"/>
    </p:embeddedFont>
    <p:embeddedFont>
      <p:font typeface="Montserrat Extra-Light" charset="1" panose="00000300000000000000"/>
      <p:regular r:id="rId38"/>
    </p:embeddedFont>
    <p:embeddedFont>
      <p:font typeface="Montserrat Extra-Light Italics" charset="1" panose="00000300000000000000"/>
      <p:regular r:id="rId39"/>
    </p:embeddedFont>
    <p:embeddedFont>
      <p:font typeface="Montserrat Light" charset="1" panose="00000400000000000000"/>
      <p:regular r:id="rId40"/>
    </p:embeddedFont>
    <p:embeddedFont>
      <p:font typeface="Montserrat Light Italics" charset="1" panose="00000400000000000000"/>
      <p:regular r:id="rId41"/>
    </p:embeddedFont>
    <p:embeddedFont>
      <p:font typeface="Montserrat Medium" charset="1" panose="00000600000000000000"/>
      <p:regular r:id="rId42"/>
    </p:embeddedFont>
    <p:embeddedFont>
      <p:font typeface="Montserrat Medium Italics" charset="1" panose="00000600000000000000"/>
      <p:regular r:id="rId43"/>
    </p:embeddedFont>
    <p:embeddedFont>
      <p:font typeface="Montserrat Semi-Bold" charset="1" panose="00000700000000000000"/>
      <p:regular r:id="rId44"/>
    </p:embeddedFont>
    <p:embeddedFont>
      <p:font typeface="Montserrat Semi-Bold Italics" charset="1" panose="00000700000000000000"/>
      <p:regular r:id="rId45"/>
    </p:embeddedFont>
    <p:embeddedFont>
      <p:font typeface="Montserrat Ultra-Bold" charset="1" panose="00000900000000000000"/>
      <p:regular r:id="rId46"/>
    </p:embeddedFont>
    <p:embeddedFont>
      <p:font typeface="Montserrat Ultra-Bold Italics" charset="1" panose="00000900000000000000"/>
      <p:regular r:id="rId47"/>
    </p:embeddedFont>
    <p:embeddedFont>
      <p:font typeface="Montserrat Heavy" charset="1" panose="00000A00000000000000"/>
      <p:regular r:id="rId48"/>
    </p:embeddedFont>
    <p:embeddedFont>
      <p:font typeface="Montserrat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instagram.com/skincarejohn/?hl=en" TargetMode="External" Type="http://schemas.openxmlformats.org/officeDocument/2006/relationships/hyperlink"/><Relationship Id="rId4" Target="https://www.instagram.com/didoloves/" TargetMode="External" Type="http://schemas.openxmlformats.org/officeDocument/2006/relationships/hyperlink"/><Relationship Id="rId5" Target="https://www.instagram.com/isilergincan/"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jpeg" Type="http://schemas.openxmlformats.org/officeDocument/2006/relationships/image"/><Relationship Id="rId4" Target="../media/image43.jpeg" Type="http://schemas.openxmlformats.org/officeDocument/2006/relationships/image"/><Relationship Id="rId5" Target="../media/image44.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jpeg" Type="http://schemas.openxmlformats.org/officeDocument/2006/relationships/image"/><Relationship Id="rId4" Target="../media/image46.jpeg" Type="http://schemas.openxmlformats.org/officeDocument/2006/relationships/image"/><Relationship Id="rId5" Target="../media/image47.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9.png" Type="http://schemas.openxmlformats.org/officeDocument/2006/relationships/image"/><Relationship Id="rId14" Target="../media/image51.png" Type="http://schemas.openxmlformats.org/officeDocument/2006/relationships/image"/><Relationship Id="rId2" Target="../media/image1.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5884078" y="-1827796"/>
            <a:ext cx="3450223" cy="3719979"/>
          </a:xfrm>
          <a:custGeom>
            <a:avLst/>
            <a:gdLst/>
            <a:ahLst/>
            <a:cxnLst/>
            <a:rect r="r" b="b" t="t" l="l"/>
            <a:pathLst>
              <a:path h="3719979" w="3450223">
                <a:moveTo>
                  <a:pt x="0" y="0"/>
                </a:moveTo>
                <a:lnTo>
                  <a:pt x="3450222" y="0"/>
                </a:lnTo>
                <a:lnTo>
                  <a:pt x="3450222" y="3719980"/>
                </a:lnTo>
                <a:lnTo>
                  <a:pt x="0" y="3719980"/>
                </a:lnTo>
                <a:lnTo>
                  <a:pt x="0" y="0"/>
                </a:lnTo>
                <a:close/>
              </a:path>
            </a:pathLst>
          </a:custGeom>
          <a:blipFill>
            <a:blip r:embed="rId3"/>
            <a:stretch>
              <a:fillRect l="0" t="0" r="0" b="0"/>
            </a:stretch>
          </a:blipFill>
        </p:spPr>
      </p:sp>
      <p:sp>
        <p:nvSpPr>
          <p:cNvPr name="Freeform 4" id="4"/>
          <p:cNvSpPr/>
          <p:nvPr/>
        </p:nvSpPr>
        <p:spPr>
          <a:xfrm flipH="false" flipV="false" rot="0">
            <a:off x="17079975" y="2601172"/>
            <a:ext cx="2849395" cy="3276493"/>
          </a:xfrm>
          <a:custGeom>
            <a:avLst/>
            <a:gdLst/>
            <a:ahLst/>
            <a:cxnLst/>
            <a:rect r="r" b="b" t="t" l="l"/>
            <a:pathLst>
              <a:path h="3276493" w="2849395">
                <a:moveTo>
                  <a:pt x="0" y="0"/>
                </a:moveTo>
                <a:lnTo>
                  <a:pt x="2849396" y="0"/>
                </a:lnTo>
                <a:lnTo>
                  <a:pt x="2849396" y="3276493"/>
                </a:lnTo>
                <a:lnTo>
                  <a:pt x="0" y="3276493"/>
                </a:lnTo>
                <a:lnTo>
                  <a:pt x="0" y="0"/>
                </a:lnTo>
                <a:close/>
              </a:path>
            </a:pathLst>
          </a:custGeom>
          <a:blipFill>
            <a:blip r:embed="rId4"/>
            <a:stretch>
              <a:fillRect l="0" t="0" r="0" b="0"/>
            </a:stretch>
          </a:blipFill>
        </p:spPr>
      </p:sp>
      <p:sp>
        <p:nvSpPr>
          <p:cNvPr name="Freeform 5" id="5"/>
          <p:cNvSpPr/>
          <p:nvPr/>
        </p:nvSpPr>
        <p:spPr>
          <a:xfrm flipH="false" flipV="false" rot="0">
            <a:off x="-1424783" y="-1376524"/>
            <a:ext cx="3478053" cy="3347626"/>
          </a:xfrm>
          <a:custGeom>
            <a:avLst/>
            <a:gdLst/>
            <a:ahLst/>
            <a:cxnLst/>
            <a:rect r="r" b="b" t="t" l="l"/>
            <a:pathLst>
              <a:path h="3347626" w="3478053">
                <a:moveTo>
                  <a:pt x="0" y="0"/>
                </a:moveTo>
                <a:lnTo>
                  <a:pt x="3478053" y="0"/>
                </a:lnTo>
                <a:lnTo>
                  <a:pt x="3478053" y="3347626"/>
                </a:lnTo>
                <a:lnTo>
                  <a:pt x="0" y="3347626"/>
                </a:lnTo>
                <a:lnTo>
                  <a:pt x="0" y="0"/>
                </a:lnTo>
                <a:close/>
              </a:path>
            </a:pathLst>
          </a:custGeom>
          <a:blipFill>
            <a:blip r:embed="rId5"/>
            <a:stretch>
              <a:fillRect l="0" t="0" r="0" b="0"/>
            </a:stretch>
          </a:blipFill>
        </p:spPr>
      </p:sp>
      <p:sp>
        <p:nvSpPr>
          <p:cNvPr name="Freeform 6" id="6"/>
          <p:cNvSpPr/>
          <p:nvPr/>
        </p:nvSpPr>
        <p:spPr>
          <a:xfrm flipH="false" flipV="false" rot="-1815757">
            <a:off x="14402759" y="7438958"/>
            <a:ext cx="5354434" cy="3895351"/>
          </a:xfrm>
          <a:custGeom>
            <a:avLst/>
            <a:gdLst/>
            <a:ahLst/>
            <a:cxnLst/>
            <a:rect r="r" b="b" t="t" l="l"/>
            <a:pathLst>
              <a:path h="3895351" w="5354434">
                <a:moveTo>
                  <a:pt x="0" y="0"/>
                </a:moveTo>
                <a:lnTo>
                  <a:pt x="5354433" y="0"/>
                </a:lnTo>
                <a:lnTo>
                  <a:pt x="5354433" y="3895351"/>
                </a:lnTo>
                <a:lnTo>
                  <a:pt x="0" y="3895351"/>
                </a:lnTo>
                <a:lnTo>
                  <a:pt x="0" y="0"/>
                </a:lnTo>
                <a:close/>
              </a:path>
            </a:pathLst>
          </a:custGeom>
          <a:blipFill>
            <a:blip r:embed="rId6"/>
            <a:stretch>
              <a:fillRect l="0" t="0" r="0" b="0"/>
            </a:stretch>
          </a:blipFill>
        </p:spPr>
      </p:sp>
      <p:sp>
        <p:nvSpPr>
          <p:cNvPr name="Freeform 7" id="7"/>
          <p:cNvSpPr/>
          <p:nvPr/>
        </p:nvSpPr>
        <p:spPr>
          <a:xfrm flipH="false" flipV="false" rot="0">
            <a:off x="9498341" y="-2615392"/>
            <a:ext cx="3873243" cy="3882951"/>
          </a:xfrm>
          <a:custGeom>
            <a:avLst/>
            <a:gdLst/>
            <a:ahLst/>
            <a:cxnLst/>
            <a:rect r="r" b="b" t="t" l="l"/>
            <a:pathLst>
              <a:path h="3882951" w="3873243">
                <a:moveTo>
                  <a:pt x="0" y="0"/>
                </a:moveTo>
                <a:lnTo>
                  <a:pt x="3873243" y="0"/>
                </a:lnTo>
                <a:lnTo>
                  <a:pt x="3873243" y="3882950"/>
                </a:lnTo>
                <a:lnTo>
                  <a:pt x="0" y="3882950"/>
                </a:lnTo>
                <a:lnTo>
                  <a:pt x="0" y="0"/>
                </a:lnTo>
                <a:close/>
              </a:path>
            </a:pathLst>
          </a:custGeom>
          <a:blipFill>
            <a:blip r:embed="rId7"/>
            <a:stretch>
              <a:fillRect l="0" t="0" r="0" b="0"/>
            </a:stretch>
          </a:blipFill>
        </p:spPr>
      </p:sp>
      <p:sp>
        <p:nvSpPr>
          <p:cNvPr name="Freeform 8" id="8"/>
          <p:cNvSpPr/>
          <p:nvPr/>
        </p:nvSpPr>
        <p:spPr>
          <a:xfrm flipH="false" flipV="false" rot="0">
            <a:off x="-546157" y="8803361"/>
            <a:ext cx="4158580" cy="4326221"/>
          </a:xfrm>
          <a:custGeom>
            <a:avLst/>
            <a:gdLst/>
            <a:ahLst/>
            <a:cxnLst/>
            <a:rect r="r" b="b" t="t" l="l"/>
            <a:pathLst>
              <a:path h="4326221" w="4158580">
                <a:moveTo>
                  <a:pt x="0" y="0"/>
                </a:moveTo>
                <a:lnTo>
                  <a:pt x="4158580" y="0"/>
                </a:lnTo>
                <a:lnTo>
                  <a:pt x="4158580" y="4326221"/>
                </a:lnTo>
                <a:lnTo>
                  <a:pt x="0" y="4326221"/>
                </a:lnTo>
                <a:lnTo>
                  <a:pt x="0" y="0"/>
                </a:lnTo>
                <a:close/>
              </a:path>
            </a:pathLst>
          </a:custGeom>
          <a:blipFill>
            <a:blip r:embed="rId8"/>
            <a:stretch>
              <a:fillRect l="0" t="0" r="0" b="0"/>
            </a:stretch>
          </a:blipFill>
        </p:spPr>
      </p:sp>
      <p:sp>
        <p:nvSpPr>
          <p:cNvPr name="Freeform 9" id="9"/>
          <p:cNvSpPr/>
          <p:nvPr/>
        </p:nvSpPr>
        <p:spPr>
          <a:xfrm flipH="false" flipV="false" rot="0">
            <a:off x="4755248" y="-1827796"/>
            <a:ext cx="2041115" cy="3242030"/>
          </a:xfrm>
          <a:custGeom>
            <a:avLst/>
            <a:gdLst/>
            <a:ahLst/>
            <a:cxnLst/>
            <a:rect r="r" b="b" t="t" l="l"/>
            <a:pathLst>
              <a:path h="3242030" w="2041115">
                <a:moveTo>
                  <a:pt x="0" y="0"/>
                </a:moveTo>
                <a:lnTo>
                  <a:pt x="2041115" y="0"/>
                </a:lnTo>
                <a:lnTo>
                  <a:pt x="2041115" y="3242031"/>
                </a:lnTo>
                <a:lnTo>
                  <a:pt x="0" y="3242031"/>
                </a:lnTo>
                <a:lnTo>
                  <a:pt x="0" y="0"/>
                </a:lnTo>
                <a:close/>
              </a:path>
            </a:pathLst>
          </a:custGeom>
          <a:blipFill>
            <a:blip r:embed="rId9"/>
            <a:stretch>
              <a:fillRect l="0" t="0" r="0" b="0"/>
            </a:stretch>
          </a:blipFill>
        </p:spPr>
      </p:sp>
      <p:sp>
        <p:nvSpPr>
          <p:cNvPr name="Freeform 10" id="10"/>
          <p:cNvSpPr/>
          <p:nvPr/>
        </p:nvSpPr>
        <p:spPr>
          <a:xfrm flipH="false" flipV="false" rot="0">
            <a:off x="-839291" y="3702704"/>
            <a:ext cx="2307069" cy="3369054"/>
          </a:xfrm>
          <a:custGeom>
            <a:avLst/>
            <a:gdLst/>
            <a:ahLst/>
            <a:cxnLst/>
            <a:rect r="r" b="b" t="t" l="l"/>
            <a:pathLst>
              <a:path h="3369054" w="2307069">
                <a:moveTo>
                  <a:pt x="0" y="0"/>
                </a:moveTo>
                <a:lnTo>
                  <a:pt x="2307069" y="0"/>
                </a:lnTo>
                <a:lnTo>
                  <a:pt x="2307069" y="3369054"/>
                </a:lnTo>
                <a:lnTo>
                  <a:pt x="0" y="3369054"/>
                </a:lnTo>
                <a:lnTo>
                  <a:pt x="0" y="0"/>
                </a:lnTo>
                <a:close/>
              </a:path>
            </a:pathLst>
          </a:custGeom>
          <a:blipFill>
            <a:blip r:embed="rId10"/>
            <a:stretch>
              <a:fillRect l="0" t="0" r="0" b="0"/>
            </a:stretch>
          </a:blipFill>
        </p:spPr>
      </p:sp>
      <p:sp>
        <p:nvSpPr>
          <p:cNvPr name="Freeform 11" id="11"/>
          <p:cNvSpPr/>
          <p:nvPr/>
        </p:nvSpPr>
        <p:spPr>
          <a:xfrm flipH="false" flipV="false" rot="0">
            <a:off x="3807381" y="1601085"/>
            <a:ext cx="10673238" cy="5775411"/>
          </a:xfrm>
          <a:custGeom>
            <a:avLst/>
            <a:gdLst/>
            <a:ahLst/>
            <a:cxnLst/>
            <a:rect r="r" b="b" t="t" l="l"/>
            <a:pathLst>
              <a:path h="5775411" w="10673238">
                <a:moveTo>
                  <a:pt x="0" y="0"/>
                </a:moveTo>
                <a:lnTo>
                  <a:pt x="10673238" y="0"/>
                </a:lnTo>
                <a:lnTo>
                  <a:pt x="10673238" y="5775411"/>
                </a:lnTo>
                <a:lnTo>
                  <a:pt x="0" y="5775411"/>
                </a:lnTo>
                <a:lnTo>
                  <a:pt x="0" y="0"/>
                </a:lnTo>
                <a:close/>
              </a:path>
            </a:pathLst>
          </a:custGeom>
          <a:blipFill>
            <a:blip r:embed="rId11"/>
            <a:stretch>
              <a:fillRect l="0" t="-14074" r="0" b="-14074"/>
            </a:stretch>
          </a:blipFill>
        </p:spPr>
      </p:sp>
      <p:sp>
        <p:nvSpPr>
          <p:cNvPr name="TextBox 12" id="12"/>
          <p:cNvSpPr txBox="true"/>
          <p:nvPr/>
        </p:nvSpPr>
        <p:spPr>
          <a:xfrm rot="0">
            <a:off x="2175014" y="2852025"/>
            <a:ext cx="13937971" cy="1636765"/>
          </a:xfrm>
          <a:prstGeom prst="rect">
            <a:avLst/>
          </a:prstGeom>
        </p:spPr>
        <p:txBody>
          <a:bodyPr anchor="t" rtlCol="false" tIns="0" lIns="0" bIns="0" rIns="0">
            <a:spAutoFit/>
          </a:bodyPr>
          <a:lstStyle/>
          <a:p>
            <a:pPr algn="ctr">
              <a:lnSpc>
                <a:spcPts val="12401"/>
              </a:lnSpc>
            </a:pPr>
            <a:r>
              <a:rPr lang="en-US" sz="11699" spc="-666">
                <a:solidFill>
                  <a:srgbClr val="607942"/>
                </a:solidFill>
                <a:latin typeface="Roboto Bold"/>
              </a:rPr>
              <a:t>YVES ROCHER</a:t>
            </a:r>
          </a:p>
        </p:txBody>
      </p:sp>
      <p:sp>
        <p:nvSpPr>
          <p:cNvPr name="TextBox 13" id="13"/>
          <p:cNvSpPr txBox="true"/>
          <p:nvPr/>
        </p:nvSpPr>
        <p:spPr>
          <a:xfrm rot="0">
            <a:off x="4916416" y="7614621"/>
            <a:ext cx="8455168" cy="1623695"/>
          </a:xfrm>
          <a:prstGeom prst="rect">
            <a:avLst/>
          </a:prstGeom>
        </p:spPr>
        <p:txBody>
          <a:bodyPr anchor="t" rtlCol="false" tIns="0" lIns="0" bIns="0" rIns="0">
            <a:spAutoFit/>
          </a:bodyPr>
          <a:lstStyle/>
          <a:p>
            <a:pPr algn="ctr">
              <a:lnSpc>
                <a:spcPts val="4239"/>
              </a:lnSpc>
            </a:pPr>
            <a:r>
              <a:rPr lang="en-US" sz="3999" spc="-227">
                <a:solidFill>
                  <a:srgbClr val="525252"/>
                </a:solidFill>
                <a:latin typeface="Roboto"/>
              </a:rPr>
              <a:t>ALEYNA PARLAK</a:t>
            </a:r>
          </a:p>
          <a:p>
            <a:pPr algn="ctr">
              <a:lnSpc>
                <a:spcPts val="4239"/>
              </a:lnSpc>
            </a:pPr>
            <a:r>
              <a:rPr lang="en-US" sz="3999" spc="-227">
                <a:solidFill>
                  <a:srgbClr val="525252"/>
                </a:solidFill>
                <a:latin typeface="Roboto"/>
              </a:rPr>
              <a:t>BÜŞRA NARİN</a:t>
            </a:r>
          </a:p>
          <a:p>
            <a:pPr algn="ctr">
              <a:lnSpc>
                <a:spcPts val="4239"/>
              </a:lnSpc>
              <a:spcBef>
                <a:spcPct val="0"/>
              </a:spcBef>
            </a:pPr>
            <a:r>
              <a:rPr lang="en-US" sz="3999" spc="-227">
                <a:solidFill>
                  <a:srgbClr val="525252"/>
                </a:solidFill>
                <a:latin typeface="Roboto"/>
              </a:rPr>
              <a:t>EYLEM TORUN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DE7E1"/>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64993" y="2335939"/>
          <a:ext cx="16958013" cy="37975180"/>
        </p:xfrm>
        <a:graphic>
          <a:graphicData uri="http://schemas.openxmlformats.org/drawingml/2006/table">
            <a:tbl>
              <a:tblPr/>
              <a:tblGrid>
                <a:gridCol w="4239503"/>
                <a:gridCol w="4239503"/>
                <a:gridCol w="4239503"/>
                <a:gridCol w="4239503"/>
              </a:tblGrid>
              <a:tr h="1073121">
                <a:tc>
                  <a:txBody>
                    <a:bodyPr anchor="t" rtlCol="false"/>
                    <a:lstStyle/>
                    <a:p>
                      <a:pPr algn="ctr">
                        <a:lnSpc>
                          <a:spcPts val="4199"/>
                        </a:lnSpc>
                        <a:defRPr/>
                      </a:pPr>
                      <a:r>
                        <a:rPr lang="en-US" sz="2999" spc="149">
                          <a:solidFill>
                            <a:srgbClr val="191919"/>
                          </a:solidFill>
                          <a:latin typeface="Aileron"/>
                        </a:rPr>
                        <a:t>STRENGTHS</a:t>
                      </a:r>
                      <a:endParaRPr lang="en-US" sz="1100"/>
                    </a:p>
                  </a:txBody>
                  <a:tcPr marL="190500" marR="190500" marT="190500" marB="190500" anchor="b">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ctr">
                        <a:lnSpc>
                          <a:spcPts val="4199"/>
                        </a:lnSpc>
                        <a:defRPr/>
                      </a:pPr>
                      <a:r>
                        <a:rPr lang="en-US" sz="2999" spc="149">
                          <a:solidFill>
                            <a:srgbClr val="191919"/>
                          </a:solidFill>
                          <a:latin typeface="Aileron"/>
                        </a:rPr>
                        <a:t>WEAKNESSES</a:t>
                      </a: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ctr">
                        <a:lnSpc>
                          <a:spcPts val="4199"/>
                        </a:lnSpc>
                        <a:defRPr/>
                      </a:pPr>
                      <a:r>
                        <a:rPr lang="en-US" sz="2999" spc="149">
                          <a:solidFill>
                            <a:srgbClr val="191919"/>
                          </a:solidFill>
                          <a:latin typeface="Aileron"/>
                        </a:rPr>
                        <a:t>OPPORTUNITIES</a:t>
                      </a: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4199"/>
                        </a:lnSpc>
                        <a:defRPr/>
                      </a:pPr>
                      <a:r>
                        <a:rPr lang="en-US" sz="2999" spc="149">
                          <a:solidFill>
                            <a:srgbClr val="191919"/>
                          </a:solidFill>
                          <a:latin typeface="Aileron"/>
                        </a:rPr>
                        <a:t>THREATS</a:t>
                      </a: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r h="12300687">
                <a:tc>
                  <a:txBody>
                    <a:bodyPr anchor="t" rtlCol="false"/>
                    <a:lstStyle/>
                    <a:p>
                      <a:pPr algn="l" marL="410209" indent="-205105" lvl="1">
                        <a:lnSpc>
                          <a:spcPts val="2659"/>
                        </a:lnSpc>
                        <a:buFont typeface="Arial"/>
                        <a:buChar char="•"/>
                        <a:defRPr/>
                      </a:pPr>
                      <a:r>
                        <a:rPr lang="en-US" sz="1899" spc="28">
                          <a:solidFill>
                            <a:srgbClr val="191919"/>
                          </a:solidFill>
                          <a:latin typeface="Aileron"/>
                        </a:rPr>
                        <a:t>Doğal Ürünler: Yves Rocher, doğal içeriklerle üretilen ürünler sunar, bu da bakımımız için doğal ve etkili bir seçenek oluşturuyor.</a:t>
                      </a:r>
                      <a:endParaRPr lang="en-US" sz="1100"/>
                    </a:p>
                    <a:p>
                      <a:pPr marL="410209" indent="-205105" lvl="1">
                        <a:lnSpc>
                          <a:spcPts val="2659"/>
                        </a:lnSpc>
                        <a:buFont typeface="Arial"/>
                        <a:buChar char="•"/>
                      </a:pPr>
                      <a:r>
                        <a:rPr lang="en-US" sz="1899" spc="28">
                          <a:solidFill>
                            <a:srgbClr val="191919"/>
                          </a:solidFill>
                          <a:latin typeface="Aileron"/>
                        </a:rPr>
                        <a:t>Marka Bilinirliği: 60 yıldan fazla bir süredir faaliyet gösteren ve özellikle Avrupa'da güçlü bir varlığa sahip olan tanınmış bir markadır.</a:t>
                      </a:r>
                    </a:p>
                    <a:p>
                      <a:pPr marL="410209" indent="-205105" lvl="1">
                        <a:lnSpc>
                          <a:spcPts val="2659"/>
                        </a:lnSpc>
                        <a:buFont typeface="Arial"/>
                        <a:buChar char="•"/>
                      </a:pPr>
                      <a:r>
                        <a:rPr lang="en-US" sz="1899" spc="28">
                          <a:solidFill>
                            <a:srgbClr val="191919"/>
                          </a:solidFill>
                          <a:latin typeface="Aileron"/>
                        </a:rPr>
                        <a:t>Ürün Çeşitliliği: Geniş bir ürün yelpazesi sunarak müşteri ihtiyaçlarını karşılayabilir.</a:t>
                      </a:r>
                    </a:p>
                    <a:p>
                      <a:pPr marL="410209" indent="-205105" lvl="1">
                        <a:lnSpc>
                          <a:spcPts val="2659"/>
                        </a:lnSpc>
                        <a:buFont typeface="Arial"/>
                        <a:buChar char="•"/>
                      </a:pPr>
                      <a:r>
                        <a:rPr lang="en-US" sz="1899" spc="28">
                          <a:solidFill>
                            <a:srgbClr val="191919"/>
                          </a:solidFill>
                          <a:latin typeface="Aileron"/>
                        </a:rPr>
                        <a:t>Sürdürülebilirlik: Çevre dostu uygulamalar ve "Plant a Tree for Every Product" programı ile çevre bilincine sahip müşterilere çekici gelir.</a:t>
                      </a:r>
                    </a:p>
                    <a:p>
                      <a:pPr algn="ctr">
                        <a:lnSpc>
                          <a:spcPts val="2659"/>
                        </a:lnSpc>
                      </a:pPr>
                    </a:p>
                  </a:txBody>
                  <a:tcPr marL="190500" marR="190500" marT="190500" marB="190500" anchor="t">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r>
                        <a:rPr lang="en-US" sz="1900" spc="28">
                          <a:solidFill>
                            <a:srgbClr val="191919"/>
                          </a:solidFill>
                          <a:latin typeface="Aileron"/>
                        </a:rPr>
                        <a:t>Sınırlı Teknoloji: Dijital pazarlama ve e-ticaret alanında rakiplere göre geride olabilir.</a:t>
                      </a:r>
                      <a:endParaRPr lang="en-US" sz="1100"/>
                    </a:p>
                    <a:p>
                      <a:pPr marL="410213" indent="-205106" lvl="1">
                        <a:lnSpc>
                          <a:spcPts val="2660"/>
                        </a:lnSpc>
                        <a:buFont typeface="Arial"/>
                        <a:buChar char="•"/>
                      </a:pPr>
                      <a:r>
                        <a:rPr lang="en-US" sz="1900" spc="28">
                          <a:solidFill>
                            <a:srgbClr val="191919"/>
                          </a:solidFill>
                          <a:latin typeface="Aileron"/>
                        </a:rPr>
                        <a:t>Yerel Rekabet: Yerel kozmetik markalarıyla rekabet etmek zorlayıcı olabilir.</a:t>
                      </a:r>
                    </a:p>
                    <a:p>
                      <a:pPr marL="410213" indent="-205106" lvl="1">
                        <a:lnSpc>
                          <a:spcPts val="2660"/>
                        </a:lnSpc>
                        <a:buFont typeface="Arial"/>
                        <a:buChar char="•"/>
                      </a:pPr>
                      <a:r>
                        <a:rPr lang="en-US" sz="1900" spc="28">
                          <a:solidFill>
                            <a:srgbClr val="191919"/>
                          </a:solidFill>
                          <a:latin typeface="Aileron"/>
                        </a:rPr>
                        <a:t>Mağaza Ağı: Fiziksel mağaza ağı, online varlığına göre daha sınırlıdır.</a:t>
                      </a:r>
                    </a:p>
                    <a:p>
                      <a:pPr>
                        <a:lnSpc>
                          <a:spcPts val="2660"/>
                        </a:lnSpc>
                      </a:pPr>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r>
                        <a:rPr lang="en-US" sz="1900" spc="28">
                          <a:solidFill>
                            <a:srgbClr val="191919"/>
                          </a:solidFill>
                          <a:latin typeface="Aileron"/>
                        </a:rPr>
                        <a:t>Online Satış: Çevrimiçi alışverişin arttığı dönemde e-ticaret ve mobil uygulama geliştirerek çevrimiçi satışları artırma fırsatına sahiptir.</a:t>
                      </a:r>
                      <a:endParaRPr lang="en-US" sz="1100"/>
                    </a:p>
                    <a:p>
                      <a:pPr marL="410213" indent="-205106" lvl="1">
                        <a:lnSpc>
                          <a:spcPts val="2660"/>
                        </a:lnSpc>
                        <a:buFont typeface="Arial"/>
                        <a:buChar char="•"/>
                      </a:pPr>
                      <a:r>
                        <a:rPr lang="en-US" sz="1900" spc="28">
                          <a:solidFill>
                            <a:srgbClr val="191919"/>
                          </a:solidFill>
                          <a:latin typeface="Aileron"/>
                        </a:rPr>
                        <a:t>Sosyal Sorumluluk: Çevre dostu ürünlere olan talebi değerlendirerek, sürdürülebilirlik vurgulu kampanyalar yapabilir.</a:t>
                      </a:r>
                    </a:p>
                    <a:p>
                      <a:pPr marL="410213" indent="-205106" lvl="1">
                        <a:lnSpc>
                          <a:spcPts val="2660"/>
                        </a:lnSpc>
                        <a:buFont typeface="Arial"/>
                        <a:buChar char="•"/>
                      </a:pPr>
                      <a:r>
                        <a:rPr lang="en-US" sz="1900" spc="28">
                          <a:solidFill>
                            <a:srgbClr val="191919"/>
                          </a:solidFill>
                          <a:latin typeface="Aileron"/>
                        </a:rPr>
                        <a:t>Yeni Pazarlar: Büyüme potansiyeli olan pazarlara genişleme fırsatları arayabilir.</a:t>
                      </a:r>
                    </a:p>
                    <a:p>
                      <a:pPr>
                        <a:lnSpc>
                          <a:spcPts val="2660"/>
                        </a:lnSpc>
                      </a:pPr>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r>
                        <a:rPr lang="en-US" sz="1900" spc="28">
                          <a:solidFill>
                            <a:srgbClr val="191919"/>
                          </a:solidFill>
                          <a:latin typeface="Aileron"/>
                        </a:rPr>
                        <a:t>Rakipler: Kozmetik sektöründe yoğun rekabet bulunur ve büyük uluslararası markalar benzer ürünler sunabilir.</a:t>
                      </a:r>
                      <a:endParaRPr lang="en-US" sz="1100"/>
                    </a:p>
                    <a:p>
                      <a:pPr marL="410213" indent="-205106" lvl="1">
                        <a:lnSpc>
                          <a:spcPts val="2660"/>
                        </a:lnSpc>
                        <a:buFont typeface="Arial"/>
                        <a:buChar char="•"/>
                      </a:pPr>
                      <a:r>
                        <a:rPr lang="en-US" sz="1900" spc="28">
                          <a:solidFill>
                            <a:srgbClr val="191919"/>
                          </a:solidFill>
                          <a:latin typeface="Aileron"/>
                        </a:rPr>
                        <a:t>Ekonomik Dalgalanmalar: Ekonomik durgunluklar lüks kozmetik ürünlerine talebi etkileyebilir.</a:t>
                      </a:r>
                    </a:p>
                    <a:p>
                      <a:pPr marL="410213" indent="-205106" lvl="1">
                        <a:lnSpc>
                          <a:spcPts val="2660"/>
                        </a:lnSpc>
                        <a:buFont typeface="Arial"/>
                        <a:buChar char="•"/>
                      </a:pPr>
                      <a:r>
                        <a:rPr lang="en-US" sz="1900" spc="28">
                          <a:solidFill>
                            <a:srgbClr val="191919"/>
                          </a:solidFill>
                          <a:latin typeface="Aileron"/>
                        </a:rPr>
                        <a:t>Regülasyonlar: Kozmetik ürünlerin regülasyonları ve güvenlik gereklilikleri karmaşıklaşabilir ve maliyetleri artırabilir.</a:t>
                      </a:r>
                    </a:p>
                    <a:p>
                      <a:pPr>
                        <a:lnSpc>
                          <a:spcPts val="2660"/>
                        </a:lnSpc>
                      </a:pPr>
                    </a:p>
                  </a:txBody>
                  <a:tcPr marL="190500" marR="190500" marT="190500" marB="190500" anchor="t">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r h="12300687">
                <a:tc>
                  <a:txBody>
                    <a:bodyPr anchor="t" rtlCol="false"/>
                    <a:lstStyle/>
                    <a:p>
                      <a:pPr algn="l" marL="410209" indent="-205105" lvl="1">
                        <a:lnSpc>
                          <a:spcPts val="2659"/>
                        </a:lnSpc>
                        <a:buFont typeface="Arial"/>
                        <a:buChar char="•"/>
                        <a:defRPr/>
                      </a:pPr>
                      <a:endParaRPr lang="en-US" sz="1100"/>
                    </a:p>
                  </a:txBody>
                  <a:tcPr marL="190500" marR="190500" marT="190500" marB="190500" anchor="t">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endParaRPr lang="en-US" sz="1100"/>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endParaRPr lang="en-US" sz="1100"/>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l">
                        <a:lnSpc>
                          <a:spcPts val="2660"/>
                        </a:lnSpc>
                        <a:defRPr/>
                      </a:pPr>
                      <a:r>
                        <a:rPr lang="en-US" sz="1900" spc="28">
                          <a:solidFill>
                            <a:srgbClr val="191919"/>
                          </a:solidFill>
                          <a:latin typeface="Aileron"/>
                        </a:rPr>
                        <a:t>Ekonomik Dalgalanmalar: Ekonomik durgunluklar lüks kozmetik ürünlerine talebi etkileyebilir.</a:t>
                      </a:r>
                      <a:endParaRPr lang="en-US" sz="1100"/>
                    </a:p>
                  </a:txBody>
                  <a:tcPr marL="190500" marR="190500" marT="190500" marB="190500" anchor="t">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r h="12300687">
                <a:tc>
                  <a:txBody>
                    <a:bodyPr anchor="t" rtlCol="false"/>
                    <a:lstStyle/>
                    <a:p>
                      <a:pPr algn="l" marL="410209" indent="-205105" lvl="1">
                        <a:lnSpc>
                          <a:spcPts val="2659"/>
                        </a:lnSpc>
                        <a:buFont typeface="Arial"/>
                        <a:buChar char="•"/>
                        <a:defRPr/>
                      </a:pPr>
                      <a:endParaRPr lang="en-US" sz="1100"/>
                    </a:p>
                  </a:txBody>
                  <a:tcPr marL="190500" marR="190500" marT="190500" marB="190500" anchor="t">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endParaRPr lang="en-US" sz="1100"/>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10213" indent="-205106" lvl="1">
                        <a:lnSpc>
                          <a:spcPts val="2660"/>
                        </a:lnSpc>
                        <a:buFont typeface="Arial"/>
                        <a:buChar char="•"/>
                        <a:defRPr/>
                      </a:pPr>
                      <a:endParaRPr lang="en-US" sz="1100"/>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l">
                        <a:lnSpc>
                          <a:spcPts val="2660"/>
                        </a:lnSpc>
                        <a:defRPr/>
                      </a:pPr>
                      <a:r>
                        <a:rPr lang="en-US" sz="1900" spc="28">
                          <a:solidFill>
                            <a:srgbClr val="191919"/>
                          </a:solidFill>
                          <a:latin typeface="Aileron"/>
                        </a:rPr>
                        <a:t>Regülasyonlar: Kozmetik ürünlerin regülasyonları ve güvenlik gereklilikleri karmaşıklaşabilir ve maliyetleri artırabilir.</a:t>
                      </a:r>
                      <a:endParaRPr lang="en-US" sz="1100"/>
                    </a:p>
                  </a:txBody>
                  <a:tcPr marL="190500" marR="190500" marT="190500" marB="190500" anchor="t">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bl>
          </a:graphicData>
        </a:graphic>
      </p:graphicFrame>
      <p:grpSp>
        <p:nvGrpSpPr>
          <p:cNvPr name="Group 3" id="3"/>
          <p:cNvGrpSpPr/>
          <p:nvPr/>
        </p:nvGrpSpPr>
        <p:grpSpPr>
          <a:xfrm rot="0">
            <a:off x="5429689" y="0"/>
            <a:ext cx="3143250" cy="2600325"/>
            <a:chOff x="0" y="0"/>
            <a:chExt cx="812800" cy="672407"/>
          </a:xfrm>
        </p:grpSpPr>
        <p:sp>
          <p:nvSpPr>
            <p:cNvPr name="Freeform 4" id="4"/>
            <p:cNvSpPr/>
            <p:nvPr/>
          </p:nvSpPr>
          <p:spPr>
            <a:xfrm flipH="false" flipV="false" rot="0">
              <a:off x="0" y="0"/>
              <a:ext cx="812800" cy="672407"/>
            </a:xfrm>
            <a:custGeom>
              <a:avLst/>
              <a:gdLst/>
              <a:ahLst/>
              <a:cxnLst/>
              <a:rect r="r" b="b" t="t" l="l"/>
              <a:pathLst>
                <a:path h="672407" w="812800">
                  <a:moveTo>
                    <a:pt x="406400" y="0"/>
                  </a:moveTo>
                  <a:cubicBezTo>
                    <a:pt x="181951" y="0"/>
                    <a:pt x="0" y="150523"/>
                    <a:pt x="0" y="336204"/>
                  </a:cubicBezTo>
                  <a:cubicBezTo>
                    <a:pt x="0" y="521884"/>
                    <a:pt x="181951" y="672407"/>
                    <a:pt x="406400" y="672407"/>
                  </a:cubicBezTo>
                  <a:cubicBezTo>
                    <a:pt x="630849" y="672407"/>
                    <a:pt x="812800" y="521884"/>
                    <a:pt x="812800" y="336204"/>
                  </a:cubicBezTo>
                  <a:cubicBezTo>
                    <a:pt x="812800" y="150523"/>
                    <a:pt x="630849" y="0"/>
                    <a:pt x="406400" y="0"/>
                  </a:cubicBezTo>
                  <a:close/>
                </a:path>
              </a:pathLst>
            </a:custGeom>
            <a:solidFill>
              <a:srgbClr val="FFFFFF"/>
            </a:solidFill>
            <a:ln w="95250" cap="sq">
              <a:gradFill>
                <a:gsLst>
                  <a:gs pos="0">
                    <a:srgbClr val="8C52FF">
                      <a:alpha val="100000"/>
                    </a:srgbClr>
                  </a:gs>
                  <a:gs pos="100000">
                    <a:srgbClr val="00BF63">
                      <a:alpha val="100000"/>
                    </a:srgbClr>
                  </a:gs>
                </a:gsLst>
                <a:lin ang="0"/>
              </a:gradFill>
              <a:prstDash val="solid"/>
              <a:miter/>
            </a:ln>
          </p:spPr>
        </p:sp>
        <p:sp>
          <p:nvSpPr>
            <p:cNvPr name="TextBox 5" id="5"/>
            <p:cNvSpPr txBox="true"/>
            <p:nvPr/>
          </p:nvSpPr>
          <p:spPr>
            <a:xfrm>
              <a:off x="76200" y="247650"/>
              <a:ext cx="660400" cy="348557"/>
            </a:xfrm>
            <a:prstGeom prst="rect">
              <a:avLst/>
            </a:prstGeom>
          </p:spPr>
          <p:txBody>
            <a:bodyPr anchor="ctr" rtlCol="false" tIns="0" lIns="0" bIns="0" rIns="0"/>
            <a:lstStyle/>
            <a:p>
              <a:pPr algn="ctr">
                <a:lnSpc>
                  <a:spcPts val="8799"/>
                </a:lnSpc>
              </a:pPr>
              <a:r>
                <a:rPr lang="en-US" sz="8799">
                  <a:solidFill>
                    <a:srgbClr val="191919"/>
                  </a:solidFill>
                  <a:latin typeface="Aileron Heavy"/>
                </a:rPr>
                <a:t>w</a:t>
              </a:r>
            </a:p>
          </p:txBody>
        </p:sp>
      </p:grpSp>
      <p:grpSp>
        <p:nvGrpSpPr>
          <p:cNvPr name="Group 6" id="6"/>
          <p:cNvGrpSpPr/>
          <p:nvPr/>
        </p:nvGrpSpPr>
        <p:grpSpPr>
          <a:xfrm rot="0">
            <a:off x="14002189" y="0"/>
            <a:ext cx="3143250" cy="2600325"/>
            <a:chOff x="0" y="0"/>
            <a:chExt cx="812800" cy="672407"/>
          </a:xfrm>
        </p:grpSpPr>
        <p:sp>
          <p:nvSpPr>
            <p:cNvPr name="Freeform 7" id="7"/>
            <p:cNvSpPr/>
            <p:nvPr/>
          </p:nvSpPr>
          <p:spPr>
            <a:xfrm flipH="false" flipV="false" rot="0">
              <a:off x="0" y="0"/>
              <a:ext cx="812800" cy="672407"/>
            </a:xfrm>
            <a:custGeom>
              <a:avLst/>
              <a:gdLst/>
              <a:ahLst/>
              <a:cxnLst/>
              <a:rect r="r" b="b" t="t" l="l"/>
              <a:pathLst>
                <a:path h="672407" w="812800">
                  <a:moveTo>
                    <a:pt x="406400" y="0"/>
                  </a:moveTo>
                  <a:cubicBezTo>
                    <a:pt x="181951" y="0"/>
                    <a:pt x="0" y="150523"/>
                    <a:pt x="0" y="336204"/>
                  </a:cubicBezTo>
                  <a:cubicBezTo>
                    <a:pt x="0" y="521884"/>
                    <a:pt x="181951" y="672407"/>
                    <a:pt x="406400" y="672407"/>
                  </a:cubicBezTo>
                  <a:cubicBezTo>
                    <a:pt x="630849" y="672407"/>
                    <a:pt x="812800" y="521884"/>
                    <a:pt x="812800" y="336204"/>
                  </a:cubicBezTo>
                  <a:cubicBezTo>
                    <a:pt x="812800" y="150523"/>
                    <a:pt x="630849" y="0"/>
                    <a:pt x="406400" y="0"/>
                  </a:cubicBezTo>
                  <a:close/>
                </a:path>
              </a:pathLst>
            </a:custGeom>
            <a:solidFill>
              <a:srgbClr val="FFFFFF"/>
            </a:solidFill>
            <a:ln w="95250" cap="sq">
              <a:gradFill>
                <a:gsLst>
                  <a:gs pos="0">
                    <a:srgbClr val="8C52FF">
                      <a:alpha val="100000"/>
                    </a:srgbClr>
                  </a:gs>
                  <a:gs pos="100000">
                    <a:srgbClr val="5CE1E6">
                      <a:alpha val="100000"/>
                    </a:srgbClr>
                  </a:gs>
                </a:gsLst>
                <a:lin ang="0"/>
              </a:gradFill>
              <a:prstDash val="solid"/>
              <a:miter/>
            </a:ln>
          </p:spPr>
        </p:sp>
        <p:sp>
          <p:nvSpPr>
            <p:cNvPr name="TextBox 8" id="8"/>
            <p:cNvSpPr txBox="true"/>
            <p:nvPr/>
          </p:nvSpPr>
          <p:spPr>
            <a:xfrm>
              <a:off x="76200" y="247650"/>
              <a:ext cx="660400" cy="348557"/>
            </a:xfrm>
            <a:prstGeom prst="rect">
              <a:avLst/>
            </a:prstGeom>
          </p:spPr>
          <p:txBody>
            <a:bodyPr anchor="ctr" rtlCol="false" tIns="0" lIns="0" bIns="0" rIns="0"/>
            <a:lstStyle/>
            <a:p>
              <a:pPr algn="ctr">
                <a:lnSpc>
                  <a:spcPts val="8799"/>
                </a:lnSpc>
              </a:pPr>
              <a:r>
                <a:rPr lang="en-US" sz="8799">
                  <a:solidFill>
                    <a:srgbClr val="191919"/>
                  </a:solidFill>
                  <a:latin typeface="Aileron Heavy"/>
                </a:rPr>
                <a:t>t</a:t>
              </a:r>
            </a:p>
          </p:txBody>
        </p:sp>
      </p:grpSp>
      <p:grpSp>
        <p:nvGrpSpPr>
          <p:cNvPr name="Group 9" id="9"/>
          <p:cNvGrpSpPr/>
          <p:nvPr/>
        </p:nvGrpSpPr>
        <p:grpSpPr>
          <a:xfrm rot="0">
            <a:off x="1143000" y="0"/>
            <a:ext cx="3143250" cy="2600325"/>
            <a:chOff x="0" y="0"/>
            <a:chExt cx="812800" cy="672407"/>
          </a:xfrm>
        </p:grpSpPr>
        <p:sp>
          <p:nvSpPr>
            <p:cNvPr name="Freeform 10" id="10"/>
            <p:cNvSpPr/>
            <p:nvPr/>
          </p:nvSpPr>
          <p:spPr>
            <a:xfrm flipH="false" flipV="false" rot="0">
              <a:off x="0" y="0"/>
              <a:ext cx="812800" cy="672407"/>
            </a:xfrm>
            <a:custGeom>
              <a:avLst/>
              <a:gdLst/>
              <a:ahLst/>
              <a:cxnLst/>
              <a:rect r="r" b="b" t="t" l="l"/>
              <a:pathLst>
                <a:path h="672407" w="812800">
                  <a:moveTo>
                    <a:pt x="406400" y="0"/>
                  </a:moveTo>
                  <a:cubicBezTo>
                    <a:pt x="181951" y="0"/>
                    <a:pt x="0" y="150523"/>
                    <a:pt x="0" y="336204"/>
                  </a:cubicBezTo>
                  <a:cubicBezTo>
                    <a:pt x="0" y="521884"/>
                    <a:pt x="181951" y="672407"/>
                    <a:pt x="406400" y="672407"/>
                  </a:cubicBezTo>
                  <a:cubicBezTo>
                    <a:pt x="630849" y="672407"/>
                    <a:pt x="812800" y="521884"/>
                    <a:pt x="812800" y="336204"/>
                  </a:cubicBezTo>
                  <a:cubicBezTo>
                    <a:pt x="812800" y="150523"/>
                    <a:pt x="630849" y="0"/>
                    <a:pt x="406400" y="0"/>
                  </a:cubicBezTo>
                  <a:close/>
                </a:path>
              </a:pathLst>
            </a:custGeom>
            <a:solidFill>
              <a:srgbClr val="FFFFFF"/>
            </a:solidFill>
            <a:ln w="95250" cap="sq">
              <a:gradFill>
                <a:gsLst>
                  <a:gs pos="0">
                    <a:srgbClr val="0097B2">
                      <a:alpha val="100000"/>
                    </a:srgbClr>
                  </a:gs>
                  <a:gs pos="100000">
                    <a:srgbClr val="7ED957">
                      <a:alpha val="100000"/>
                    </a:srgbClr>
                  </a:gs>
                </a:gsLst>
                <a:lin ang="0"/>
              </a:gradFill>
              <a:prstDash val="solid"/>
              <a:miter/>
            </a:ln>
          </p:spPr>
        </p:sp>
        <p:sp>
          <p:nvSpPr>
            <p:cNvPr name="TextBox 11" id="11"/>
            <p:cNvSpPr txBox="true"/>
            <p:nvPr/>
          </p:nvSpPr>
          <p:spPr>
            <a:xfrm>
              <a:off x="76200" y="247650"/>
              <a:ext cx="660400" cy="348557"/>
            </a:xfrm>
            <a:prstGeom prst="rect">
              <a:avLst/>
            </a:prstGeom>
          </p:spPr>
          <p:txBody>
            <a:bodyPr anchor="ctr" rtlCol="false" tIns="0" lIns="0" bIns="0" rIns="0"/>
            <a:lstStyle/>
            <a:p>
              <a:pPr algn="ctr">
                <a:lnSpc>
                  <a:spcPts val="8799"/>
                </a:lnSpc>
              </a:pPr>
              <a:r>
                <a:rPr lang="en-US" sz="8799">
                  <a:solidFill>
                    <a:srgbClr val="191919"/>
                  </a:solidFill>
                  <a:latin typeface="Aileron Heavy"/>
                </a:rPr>
                <a:t>s</a:t>
              </a:r>
            </a:p>
          </p:txBody>
        </p:sp>
      </p:grpSp>
      <p:grpSp>
        <p:nvGrpSpPr>
          <p:cNvPr name="Group 12" id="12"/>
          <p:cNvGrpSpPr/>
          <p:nvPr/>
        </p:nvGrpSpPr>
        <p:grpSpPr>
          <a:xfrm rot="0">
            <a:off x="9715939" y="0"/>
            <a:ext cx="3143250" cy="2600325"/>
            <a:chOff x="0" y="0"/>
            <a:chExt cx="812800" cy="672407"/>
          </a:xfrm>
        </p:grpSpPr>
        <p:sp>
          <p:nvSpPr>
            <p:cNvPr name="Freeform 13" id="13"/>
            <p:cNvSpPr/>
            <p:nvPr/>
          </p:nvSpPr>
          <p:spPr>
            <a:xfrm flipH="false" flipV="false" rot="0">
              <a:off x="0" y="0"/>
              <a:ext cx="812800" cy="672407"/>
            </a:xfrm>
            <a:custGeom>
              <a:avLst/>
              <a:gdLst/>
              <a:ahLst/>
              <a:cxnLst/>
              <a:rect r="r" b="b" t="t" l="l"/>
              <a:pathLst>
                <a:path h="672407" w="812800">
                  <a:moveTo>
                    <a:pt x="406400" y="0"/>
                  </a:moveTo>
                  <a:cubicBezTo>
                    <a:pt x="181951" y="0"/>
                    <a:pt x="0" y="150523"/>
                    <a:pt x="0" y="336204"/>
                  </a:cubicBezTo>
                  <a:cubicBezTo>
                    <a:pt x="0" y="521884"/>
                    <a:pt x="181951" y="672407"/>
                    <a:pt x="406400" y="672407"/>
                  </a:cubicBezTo>
                  <a:cubicBezTo>
                    <a:pt x="630849" y="672407"/>
                    <a:pt x="812800" y="521884"/>
                    <a:pt x="812800" y="336204"/>
                  </a:cubicBezTo>
                  <a:cubicBezTo>
                    <a:pt x="812800" y="150523"/>
                    <a:pt x="630849" y="0"/>
                    <a:pt x="406400" y="0"/>
                  </a:cubicBezTo>
                  <a:close/>
                </a:path>
              </a:pathLst>
            </a:custGeom>
            <a:solidFill>
              <a:srgbClr val="FFFFFF"/>
            </a:solidFill>
            <a:ln w="95250" cap="sq">
              <a:gradFill>
                <a:gsLst>
                  <a:gs pos="0">
                    <a:srgbClr val="5DE0E6">
                      <a:alpha val="100000"/>
                    </a:srgbClr>
                  </a:gs>
                  <a:gs pos="100000">
                    <a:srgbClr val="004AAD">
                      <a:alpha val="100000"/>
                    </a:srgbClr>
                  </a:gs>
                </a:gsLst>
                <a:lin ang="0"/>
              </a:gradFill>
              <a:prstDash val="solid"/>
              <a:miter/>
            </a:ln>
          </p:spPr>
        </p:sp>
        <p:sp>
          <p:nvSpPr>
            <p:cNvPr name="TextBox 14" id="14"/>
            <p:cNvSpPr txBox="true"/>
            <p:nvPr/>
          </p:nvSpPr>
          <p:spPr>
            <a:xfrm>
              <a:off x="76200" y="247650"/>
              <a:ext cx="660400" cy="348557"/>
            </a:xfrm>
            <a:prstGeom prst="rect">
              <a:avLst/>
            </a:prstGeom>
          </p:spPr>
          <p:txBody>
            <a:bodyPr anchor="ctr" rtlCol="false" tIns="0" lIns="0" bIns="0" rIns="0"/>
            <a:lstStyle/>
            <a:p>
              <a:pPr algn="ctr">
                <a:lnSpc>
                  <a:spcPts val="8799"/>
                </a:lnSpc>
              </a:pPr>
              <a:r>
                <a:rPr lang="en-US" sz="8799">
                  <a:solidFill>
                    <a:srgbClr val="191919"/>
                  </a:solidFill>
                  <a:latin typeface="Aileron Heavy"/>
                </a:rPr>
                <a:t>o</a:t>
              </a: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740834">
            <a:off x="867570" y="1082257"/>
            <a:ext cx="4514516" cy="4564413"/>
          </a:xfrm>
          <a:custGeom>
            <a:avLst/>
            <a:gdLst/>
            <a:ahLst/>
            <a:cxnLst/>
            <a:rect r="r" b="b" t="t" l="l"/>
            <a:pathLst>
              <a:path h="4564413" w="4514516">
                <a:moveTo>
                  <a:pt x="0" y="0"/>
                </a:moveTo>
                <a:lnTo>
                  <a:pt x="4514516" y="0"/>
                </a:lnTo>
                <a:lnTo>
                  <a:pt x="4514516" y="4564413"/>
                </a:lnTo>
                <a:lnTo>
                  <a:pt x="0" y="4564413"/>
                </a:lnTo>
                <a:lnTo>
                  <a:pt x="0" y="0"/>
                </a:lnTo>
                <a:close/>
              </a:path>
            </a:pathLst>
          </a:custGeom>
          <a:blipFill>
            <a:blip r:embed="rId2"/>
            <a:stretch>
              <a:fillRect l="-43201" t="-40964" r="-38701" b="-38950"/>
            </a:stretch>
          </a:blipFill>
        </p:spPr>
      </p:sp>
      <p:sp>
        <p:nvSpPr>
          <p:cNvPr name="Freeform 3" id="3"/>
          <p:cNvSpPr/>
          <p:nvPr/>
        </p:nvSpPr>
        <p:spPr>
          <a:xfrm flipH="false" flipV="false" rot="-940060">
            <a:off x="2132919" y="5858674"/>
            <a:ext cx="3091096" cy="2977490"/>
          </a:xfrm>
          <a:custGeom>
            <a:avLst/>
            <a:gdLst/>
            <a:ahLst/>
            <a:cxnLst/>
            <a:rect r="r" b="b" t="t" l="l"/>
            <a:pathLst>
              <a:path h="2977490" w="3091096">
                <a:moveTo>
                  <a:pt x="0" y="0"/>
                </a:moveTo>
                <a:lnTo>
                  <a:pt x="3091097" y="0"/>
                </a:lnTo>
                <a:lnTo>
                  <a:pt x="3091097" y="2977489"/>
                </a:lnTo>
                <a:lnTo>
                  <a:pt x="0" y="2977489"/>
                </a:lnTo>
                <a:lnTo>
                  <a:pt x="0" y="0"/>
                </a:lnTo>
                <a:close/>
              </a:path>
            </a:pathLst>
          </a:custGeom>
          <a:blipFill>
            <a:blip r:embed="rId3"/>
            <a:stretch>
              <a:fillRect l="-16276" t="-19622" r="-15751" b="-17442"/>
            </a:stretch>
          </a:blipFill>
        </p:spPr>
      </p:sp>
      <p:sp>
        <p:nvSpPr>
          <p:cNvPr name="Freeform 4" id="4"/>
          <p:cNvSpPr/>
          <p:nvPr/>
        </p:nvSpPr>
        <p:spPr>
          <a:xfrm flipH="false" flipV="false" rot="0">
            <a:off x="10676200" y="3483768"/>
            <a:ext cx="4272105" cy="1369682"/>
          </a:xfrm>
          <a:custGeom>
            <a:avLst/>
            <a:gdLst/>
            <a:ahLst/>
            <a:cxnLst/>
            <a:rect r="r" b="b" t="t" l="l"/>
            <a:pathLst>
              <a:path h="1369682" w="4272105">
                <a:moveTo>
                  <a:pt x="0" y="0"/>
                </a:moveTo>
                <a:lnTo>
                  <a:pt x="4272104" y="0"/>
                </a:lnTo>
                <a:lnTo>
                  <a:pt x="4272104" y="1369683"/>
                </a:lnTo>
                <a:lnTo>
                  <a:pt x="0" y="1369683"/>
                </a:lnTo>
                <a:lnTo>
                  <a:pt x="0" y="0"/>
                </a:lnTo>
                <a:close/>
              </a:path>
            </a:pathLst>
          </a:custGeom>
          <a:blipFill>
            <a:blip r:embed="rId4"/>
            <a:stretch>
              <a:fillRect l="0" t="0" r="0" b="0"/>
            </a:stretch>
          </a:blipFill>
        </p:spPr>
      </p:sp>
      <p:sp>
        <p:nvSpPr>
          <p:cNvPr name="Freeform 5" id="5"/>
          <p:cNvSpPr/>
          <p:nvPr/>
        </p:nvSpPr>
        <p:spPr>
          <a:xfrm flipH="false" flipV="false" rot="0">
            <a:off x="10767313" y="5087593"/>
            <a:ext cx="5482384" cy="1306847"/>
          </a:xfrm>
          <a:custGeom>
            <a:avLst/>
            <a:gdLst/>
            <a:ahLst/>
            <a:cxnLst/>
            <a:rect r="r" b="b" t="t" l="l"/>
            <a:pathLst>
              <a:path h="1306847" w="5482384">
                <a:moveTo>
                  <a:pt x="0" y="0"/>
                </a:moveTo>
                <a:lnTo>
                  <a:pt x="5482384" y="0"/>
                </a:lnTo>
                <a:lnTo>
                  <a:pt x="5482384" y="1306847"/>
                </a:lnTo>
                <a:lnTo>
                  <a:pt x="0" y="1306847"/>
                </a:lnTo>
                <a:lnTo>
                  <a:pt x="0" y="0"/>
                </a:lnTo>
                <a:close/>
              </a:path>
            </a:pathLst>
          </a:custGeom>
          <a:blipFill>
            <a:blip r:embed="rId5"/>
            <a:stretch>
              <a:fillRect l="0" t="0" r="0" b="0"/>
            </a:stretch>
          </a:blipFill>
        </p:spPr>
      </p:sp>
      <p:sp>
        <p:nvSpPr>
          <p:cNvPr name="Freeform 6" id="6"/>
          <p:cNvSpPr/>
          <p:nvPr/>
        </p:nvSpPr>
        <p:spPr>
          <a:xfrm flipH="false" flipV="false" rot="0">
            <a:off x="10676200" y="6394440"/>
            <a:ext cx="3902208" cy="1336583"/>
          </a:xfrm>
          <a:custGeom>
            <a:avLst/>
            <a:gdLst/>
            <a:ahLst/>
            <a:cxnLst/>
            <a:rect r="r" b="b" t="t" l="l"/>
            <a:pathLst>
              <a:path h="1336583" w="3902208">
                <a:moveTo>
                  <a:pt x="0" y="0"/>
                </a:moveTo>
                <a:lnTo>
                  <a:pt x="3902208" y="0"/>
                </a:lnTo>
                <a:lnTo>
                  <a:pt x="3902208" y="1336584"/>
                </a:lnTo>
                <a:lnTo>
                  <a:pt x="0" y="1336584"/>
                </a:lnTo>
                <a:lnTo>
                  <a:pt x="0" y="0"/>
                </a:lnTo>
                <a:close/>
              </a:path>
            </a:pathLst>
          </a:custGeom>
          <a:blipFill>
            <a:blip r:embed="rId6"/>
            <a:stretch>
              <a:fillRect l="0" t="0" r="0" b="0"/>
            </a:stretch>
          </a:blipFill>
        </p:spPr>
      </p:sp>
      <p:sp>
        <p:nvSpPr>
          <p:cNvPr name="Freeform 7" id="7"/>
          <p:cNvSpPr/>
          <p:nvPr/>
        </p:nvSpPr>
        <p:spPr>
          <a:xfrm flipH="false" flipV="false" rot="0">
            <a:off x="16395582" y="75835"/>
            <a:ext cx="1892418" cy="1905729"/>
          </a:xfrm>
          <a:custGeom>
            <a:avLst/>
            <a:gdLst/>
            <a:ahLst/>
            <a:cxnLst/>
            <a:rect r="r" b="b" t="t" l="l"/>
            <a:pathLst>
              <a:path h="1905729" w="1892418">
                <a:moveTo>
                  <a:pt x="0" y="0"/>
                </a:moveTo>
                <a:lnTo>
                  <a:pt x="1892418" y="0"/>
                </a:lnTo>
                <a:lnTo>
                  <a:pt x="1892418" y="1905730"/>
                </a:lnTo>
                <a:lnTo>
                  <a:pt x="0" y="1905730"/>
                </a:lnTo>
                <a:lnTo>
                  <a:pt x="0" y="0"/>
                </a:lnTo>
                <a:close/>
              </a:path>
            </a:pathLst>
          </a:custGeom>
          <a:blipFill>
            <a:blip r:embed="rId7">
              <a:alphaModFix amt="43999"/>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817892" y="1634601"/>
            <a:ext cx="10340691" cy="2256586"/>
          </a:xfrm>
          <a:prstGeom prst="rect">
            <a:avLst/>
          </a:prstGeom>
        </p:spPr>
        <p:txBody>
          <a:bodyPr anchor="t" rtlCol="false" tIns="0" lIns="0" bIns="0" rIns="0">
            <a:spAutoFit/>
          </a:bodyPr>
          <a:lstStyle/>
          <a:p>
            <a:pPr>
              <a:lnSpc>
                <a:spcPts val="3595"/>
              </a:lnSpc>
            </a:pPr>
            <a:r>
              <a:rPr lang="en-US" sz="2568">
                <a:solidFill>
                  <a:srgbClr val="393939"/>
                </a:solidFill>
                <a:latin typeface="Canva Sans"/>
              </a:rPr>
              <a:t>  Organik aynısefa içeren bu katı şampuan, köpüren formülüyle saçlarınıza canlılık kazandırır ve daha yumuşak ve parlak saçlara sahip olmanızı sağlar. Ayrıca, sıfır plastik atık hedefiyle geliştirilmiştir ve bir tanesi 300 ml miktarındaki iki sıvı şampuanın yıkama gücüne eşittir.</a:t>
            </a:r>
          </a:p>
        </p:txBody>
      </p:sp>
      <p:sp>
        <p:nvSpPr>
          <p:cNvPr name="Freeform 9" id="9"/>
          <p:cNvSpPr/>
          <p:nvPr/>
        </p:nvSpPr>
        <p:spPr>
          <a:xfrm flipH="false" flipV="false" rot="-4257440">
            <a:off x="15013129" y="-176622"/>
            <a:ext cx="1892418" cy="1905729"/>
          </a:xfrm>
          <a:custGeom>
            <a:avLst/>
            <a:gdLst/>
            <a:ahLst/>
            <a:cxnLst/>
            <a:rect r="r" b="b" t="t" l="l"/>
            <a:pathLst>
              <a:path h="1905729" w="1892418">
                <a:moveTo>
                  <a:pt x="0" y="0"/>
                </a:moveTo>
                <a:lnTo>
                  <a:pt x="1892418" y="0"/>
                </a:lnTo>
                <a:lnTo>
                  <a:pt x="1892418" y="1905730"/>
                </a:lnTo>
                <a:lnTo>
                  <a:pt x="0" y="1905730"/>
                </a:lnTo>
                <a:lnTo>
                  <a:pt x="0" y="0"/>
                </a:lnTo>
                <a:close/>
              </a:path>
            </a:pathLst>
          </a:custGeom>
          <a:blipFill>
            <a:blip r:embed="rId7">
              <a:alphaModFix amt="43999"/>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6134735" y="7826057"/>
            <a:ext cx="10114962" cy="1432243"/>
          </a:xfrm>
          <a:prstGeom prst="rect">
            <a:avLst/>
          </a:prstGeom>
        </p:spPr>
        <p:txBody>
          <a:bodyPr anchor="t" rtlCol="false" tIns="0" lIns="0" bIns="0" rIns="0">
            <a:spAutoFit/>
          </a:bodyPr>
          <a:lstStyle/>
          <a:p>
            <a:pPr algn="ctr">
              <a:lnSpc>
                <a:spcPts val="3767"/>
              </a:lnSpc>
            </a:pPr>
            <a:r>
              <a:rPr lang="en-US" sz="3554" spc="-202">
                <a:solidFill>
                  <a:srgbClr val="393939"/>
                </a:solidFill>
                <a:latin typeface="Canva Sans"/>
              </a:rPr>
              <a:t>PARLAKLIK VEREN KATI ŞAMPUAN - CANSIZ SAÇLAR / BRILLANCE</a:t>
            </a:r>
          </a:p>
          <a:p>
            <a:pPr algn="ctr">
              <a:lnSpc>
                <a:spcPts val="3767"/>
              </a:lnSpc>
              <a:spcBef>
                <a:spcPct val="0"/>
              </a:spcBef>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9438">
            <a:off x="992326" y="864264"/>
            <a:ext cx="4826564" cy="3661709"/>
          </a:xfrm>
          <a:custGeom>
            <a:avLst/>
            <a:gdLst/>
            <a:ahLst/>
            <a:cxnLst/>
            <a:rect r="r" b="b" t="t" l="l"/>
            <a:pathLst>
              <a:path h="3661709" w="4826564">
                <a:moveTo>
                  <a:pt x="0" y="0"/>
                </a:moveTo>
                <a:lnTo>
                  <a:pt x="4826565" y="0"/>
                </a:lnTo>
                <a:lnTo>
                  <a:pt x="4826565" y="3661708"/>
                </a:lnTo>
                <a:lnTo>
                  <a:pt x="0" y="3661708"/>
                </a:lnTo>
                <a:lnTo>
                  <a:pt x="0" y="0"/>
                </a:lnTo>
                <a:close/>
              </a:path>
            </a:pathLst>
          </a:custGeom>
          <a:blipFill>
            <a:blip r:embed="rId2"/>
            <a:stretch>
              <a:fillRect l="-6961" t="-27529" r="-9746" b="-26305"/>
            </a:stretch>
          </a:blipFill>
        </p:spPr>
      </p:sp>
      <p:sp>
        <p:nvSpPr>
          <p:cNvPr name="Freeform 3" id="3"/>
          <p:cNvSpPr/>
          <p:nvPr/>
        </p:nvSpPr>
        <p:spPr>
          <a:xfrm flipH="false" flipV="false" rot="-3140343">
            <a:off x="2467938" y="5344133"/>
            <a:ext cx="4314995" cy="4016053"/>
          </a:xfrm>
          <a:custGeom>
            <a:avLst/>
            <a:gdLst/>
            <a:ahLst/>
            <a:cxnLst/>
            <a:rect r="r" b="b" t="t" l="l"/>
            <a:pathLst>
              <a:path h="4016053" w="4314995">
                <a:moveTo>
                  <a:pt x="0" y="0"/>
                </a:moveTo>
                <a:lnTo>
                  <a:pt x="4314995" y="0"/>
                </a:lnTo>
                <a:lnTo>
                  <a:pt x="4314995" y="4016053"/>
                </a:lnTo>
                <a:lnTo>
                  <a:pt x="0" y="4016053"/>
                </a:lnTo>
                <a:lnTo>
                  <a:pt x="0" y="0"/>
                </a:lnTo>
                <a:close/>
              </a:path>
            </a:pathLst>
          </a:custGeom>
          <a:blipFill>
            <a:blip r:embed="rId3"/>
            <a:stretch>
              <a:fillRect l="-10899" t="-21919" r="-18529" b="-17143"/>
            </a:stretch>
          </a:blipFill>
        </p:spPr>
      </p:sp>
      <p:sp>
        <p:nvSpPr>
          <p:cNvPr name="Freeform 4" id="4"/>
          <p:cNvSpPr/>
          <p:nvPr/>
        </p:nvSpPr>
        <p:spPr>
          <a:xfrm flipH="false" flipV="false" rot="0">
            <a:off x="9303636" y="4972890"/>
            <a:ext cx="4856699" cy="1624918"/>
          </a:xfrm>
          <a:custGeom>
            <a:avLst/>
            <a:gdLst/>
            <a:ahLst/>
            <a:cxnLst/>
            <a:rect r="r" b="b" t="t" l="l"/>
            <a:pathLst>
              <a:path h="1624918" w="4856699">
                <a:moveTo>
                  <a:pt x="0" y="0"/>
                </a:moveTo>
                <a:lnTo>
                  <a:pt x="4856700" y="0"/>
                </a:lnTo>
                <a:lnTo>
                  <a:pt x="4856700" y="1624918"/>
                </a:lnTo>
                <a:lnTo>
                  <a:pt x="0" y="1624918"/>
                </a:lnTo>
                <a:lnTo>
                  <a:pt x="0" y="0"/>
                </a:lnTo>
                <a:close/>
              </a:path>
            </a:pathLst>
          </a:custGeom>
          <a:blipFill>
            <a:blip r:embed="rId4"/>
            <a:stretch>
              <a:fillRect l="0" t="0" r="0" b="0"/>
            </a:stretch>
          </a:blipFill>
        </p:spPr>
      </p:sp>
      <p:sp>
        <p:nvSpPr>
          <p:cNvPr name="TextBox 5" id="5"/>
          <p:cNvSpPr txBox="true"/>
          <p:nvPr/>
        </p:nvSpPr>
        <p:spPr>
          <a:xfrm rot="0">
            <a:off x="6204672" y="1952999"/>
            <a:ext cx="11054628" cy="1436613"/>
          </a:xfrm>
          <a:prstGeom prst="rect">
            <a:avLst/>
          </a:prstGeom>
        </p:spPr>
        <p:txBody>
          <a:bodyPr anchor="t" rtlCol="false" tIns="0" lIns="0" bIns="0" rIns="0">
            <a:spAutoFit/>
          </a:bodyPr>
          <a:lstStyle/>
          <a:p>
            <a:pPr>
              <a:lnSpc>
                <a:spcPts val="3843"/>
              </a:lnSpc>
            </a:pPr>
            <a:r>
              <a:rPr lang="en-US" sz="2745">
                <a:solidFill>
                  <a:srgbClr val="393939"/>
                </a:solidFill>
                <a:latin typeface="Canva Sans"/>
              </a:rPr>
              <a:t>Bakım kremi, cildi nemlendirir, parlaklık verir, ince çizgileri azaltır ve cildi rahatlatır. Ambalaj geri dönüştürülebilir kavanozdan üretilmiştir.</a:t>
            </a:r>
          </a:p>
        </p:txBody>
      </p:sp>
      <p:sp>
        <p:nvSpPr>
          <p:cNvPr name="Freeform 6" id="6"/>
          <p:cNvSpPr/>
          <p:nvPr/>
        </p:nvSpPr>
        <p:spPr>
          <a:xfrm flipH="false" flipV="false" rot="0">
            <a:off x="16395582" y="142507"/>
            <a:ext cx="1892418" cy="1905729"/>
          </a:xfrm>
          <a:custGeom>
            <a:avLst/>
            <a:gdLst/>
            <a:ahLst/>
            <a:cxnLst/>
            <a:rect r="r" b="b" t="t" l="l"/>
            <a:pathLst>
              <a:path h="1905729" w="1892418">
                <a:moveTo>
                  <a:pt x="0" y="0"/>
                </a:moveTo>
                <a:lnTo>
                  <a:pt x="1892418" y="0"/>
                </a:lnTo>
                <a:lnTo>
                  <a:pt x="1892418" y="1905729"/>
                </a:lnTo>
                <a:lnTo>
                  <a:pt x="0" y="1905729"/>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257440">
            <a:off x="15013129" y="-109951"/>
            <a:ext cx="1892418" cy="1905729"/>
          </a:xfrm>
          <a:custGeom>
            <a:avLst/>
            <a:gdLst/>
            <a:ahLst/>
            <a:cxnLst/>
            <a:rect r="r" b="b" t="t" l="l"/>
            <a:pathLst>
              <a:path h="1905729" w="1892418">
                <a:moveTo>
                  <a:pt x="0" y="0"/>
                </a:moveTo>
                <a:lnTo>
                  <a:pt x="1892418" y="0"/>
                </a:lnTo>
                <a:lnTo>
                  <a:pt x="1892418" y="1905730"/>
                </a:lnTo>
                <a:lnTo>
                  <a:pt x="0" y="1905730"/>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445986" y="8226583"/>
            <a:ext cx="10813314" cy="1029590"/>
          </a:xfrm>
          <a:prstGeom prst="rect">
            <a:avLst/>
          </a:prstGeom>
        </p:spPr>
        <p:txBody>
          <a:bodyPr anchor="t" rtlCol="false" tIns="0" lIns="0" bIns="0" rIns="0">
            <a:spAutoFit/>
          </a:bodyPr>
          <a:lstStyle/>
          <a:p>
            <a:pPr algn="ctr">
              <a:lnSpc>
                <a:spcPts val="4028"/>
              </a:lnSpc>
              <a:spcBef>
                <a:spcPct val="0"/>
              </a:spcBef>
            </a:pPr>
            <a:r>
              <a:rPr lang="en-US" sz="3800" spc="-216">
                <a:solidFill>
                  <a:srgbClr val="393939"/>
                </a:solidFill>
                <a:latin typeface="Canva Sans"/>
              </a:rPr>
              <a:t>YOĞUN NEM BAKIMI - NORMAL VE KURU CILT / HYDRA VEGETAL</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07735" y="1462935"/>
            <a:ext cx="11054628" cy="1922855"/>
          </a:xfrm>
          <a:prstGeom prst="rect">
            <a:avLst/>
          </a:prstGeom>
        </p:spPr>
        <p:txBody>
          <a:bodyPr anchor="t" rtlCol="false" tIns="0" lIns="0" bIns="0" rIns="0">
            <a:spAutoFit/>
          </a:bodyPr>
          <a:lstStyle/>
          <a:p>
            <a:pPr>
              <a:lnSpc>
                <a:spcPts val="3843"/>
              </a:lnSpc>
            </a:pPr>
            <a:r>
              <a:rPr lang="en-US" sz="2745">
                <a:solidFill>
                  <a:srgbClr val="393939"/>
                </a:solidFill>
                <a:latin typeface="Canva Sans"/>
              </a:rPr>
              <a:t>Anında ferahlatıcı ve kuru bir his bırakır. Pamuktan ilham alan yumuşak bir kokuya sahiptir ve organik ebegümeci ile zenginleştirilmiş formülü ile gün boyu rahatlık ve ferahlık sağlar. Hızlı kurur, kıyafetlerde leke bırakmaz.</a:t>
            </a:r>
          </a:p>
        </p:txBody>
      </p:sp>
      <p:sp>
        <p:nvSpPr>
          <p:cNvPr name="Freeform 3" id="3"/>
          <p:cNvSpPr/>
          <p:nvPr/>
        </p:nvSpPr>
        <p:spPr>
          <a:xfrm flipH="false" flipV="false" rot="0">
            <a:off x="16395582" y="142507"/>
            <a:ext cx="1892418" cy="1905729"/>
          </a:xfrm>
          <a:custGeom>
            <a:avLst/>
            <a:gdLst/>
            <a:ahLst/>
            <a:cxnLst/>
            <a:rect r="r" b="b" t="t" l="l"/>
            <a:pathLst>
              <a:path h="1905729" w="1892418">
                <a:moveTo>
                  <a:pt x="0" y="0"/>
                </a:moveTo>
                <a:lnTo>
                  <a:pt x="1892418" y="0"/>
                </a:lnTo>
                <a:lnTo>
                  <a:pt x="1892418" y="1905729"/>
                </a:lnTo>
                <a:lnTo>
                  <a:pt x="0" y="190572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257440">
            <a:off x="15013129" y="-109951"/>
            <a:ext cx="1892418" cy="1905729"/>
          </a:xfrm>
          <a:custGeom>
            <a:avLst/>
            <a:gdLst/>
            <a:ahLst/>
            <a:cxnLst/>
            <a:rect r="r" b="b" t="t" l="l"/>
            <a:pathLst>
              <a:path h="1905729" w="1892418">
                <a:moveTo>
                  <a:pt x="0" y="0"/>
                </a:moveTo>
                <a:lnTo>
                  <a:pt x="1892418" y="0"/>
                </a:lnTo>
                <a:lnTo>
                  <a:pt x="1892418" y="1905730"/>
                </a:lnTo>
                <a:lnTo>
                  <a:pt x="0" y="190573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685959" y="5066205"/>
            <a:ext cx="5273379" cy="1455377"/>
          </a:xfrm>
          <a:custGeom>
            <a:avLst/>
            <a:gdLst/>
            <a:ahLst/>
            <a:cxnLst/>
            <a:rect r="r" b="b" t="t" l="l"/>
            <a:pathLst>
              <a:path h="1455377" w="5273379">
                <a:moveTo>
                  <a:pt x="0" y="0"/>
                </a:moveTo>
                <a:lnTo>
                  <a:pt x="5273379" y="0"/>
                </a:lnTo>
                <a:lnTo>
                  <a:pt x="5273379" y="1455377"/>
                </a:lnTo>
                <a:lnTo>
                  <a:pt x="0" y="1455377"/>
                </a:lnTo>
                <a:lnTo>
                  <a:pt x="0" y="0"/>
                </a:lnTo>
                <a:close/>
              </a:path>
            </a:pathLst>
          </a:custGeom>
          <a:blipFill>
            <a:blip r:embed="rId4"/>
            <a:stretch>
              <a:fillRect l="0" t="0" r="0" b="0"/>
            </a:stretch>
          </a:blipFill>
        </p:spPr>
      </p:sp>
      <p:sp>
        <p:nvSpPr>
          <p:cNvPr name="Freeform 6" id="6"/>
          <p:cNvSpPr/>
          <p:nvPr/>
        </p:nvSpPr>
        <p:spPr>
          <a:xfrm flipH="false" flipV="false" rot="0">
            <a:off x="10904272" y="6693032"/>
            <a:ext cx="4406222" cy="1318255"/>
          </a:xfrm>
          <a:custGeom>
            <a:avLst/>
            <a:gdLst/>
            <a:ahLst/>
            <a:cxnLst/>
            <a:rect r="r" b="b" t="t" l="l"/>
            <a:pathLst>
              <a:path h="1318255" w="4406222">
                <a:moveTo>
                  <a:pt x="0" y="0"/>
                </a:moveTo>
                <a:lnTo>
                  <a:pt x="4406222" y="0"/>
                </a:lnTo>
                <a:lnTo>
                  <a:pt x="4406222" y="1318255"/>
                </a:lnTo>
                <a:lnTo>
                  <a:pt x="0" y="1318255"/>
                </a:lnTo>
                <a:lnTo>
                  <a:pt x="0" y="0"/>
                </a:lnTo>
                <a:close/>
              </a:path>
            </a:pathLst>
          </a:custGeom>
          <a:blipFill>
            <a:blip r:embed="rId5"/>
            <a:stretch>
              <a:fillRect l="0" t="0" r="0" b="0"/>
            </a:stretch>
          </a:blipFill>
        </p:spPr>
      </p:sp>
      <p:sp>
        <p:nvSpPr>
          <p:cNvPr name="Freeform 7" id="7"/>
          <p:cNvSpPr/>
          <p:nvPr/>
        </p:nvSpPr>
        <p:spPr>
          <a:xfrm flipH="false" flipV="false" rot="0">
            <a:off x="10685959" y="3557239"/>
            <a:ext cx="5709623" cy="1404659"/>
          </a:xfrm>
          <a:custGeom>
            <a:avLst/>
            <a:gdLst/>
            <a:ahLst/>
            <a:cxnLst/>
            <a:rect r="r" b="b" t="t" l="l"/>
            <a:pathLst>
              <a:path h="1404659" w="5709623">
                <a:moveTo>
                  <a:pt x="0" y="0"/>
                </a:moveTo>
                <a:lnTo>
                  <a:pt x="5709623" y="0"/>
                </a:lnTo>
                <a:lnTo>
                  <a:pt x="5709623" y="1404660"/>
                </a:lnTo>
                <a:lnTo>
                  <a:pt x="0" y="1404660"/>
                </a:lnTo>
                <a:lnTo>
                  <a:pt x="0" y="0"/>
                </a:lnTo>
                <a:close/>
              </a:path>
            </a:pathLst>
          </a:custGeom>
          <a:blipFill>
            <a:blip r:embed="rId6"/>
            <a:stretch>
              <a:fillRect l="0" t="-15168" r="0" b="0"/>
            </a:stretch>
          </a:blipFill>
        </p:spPr>
      </p:sp>
      <p:sp>
        <p:nvSpPr>
          <p:cNvPr name="Freeform 8" id="8"/>
          <p:cNvSpPr/>
          <p:nvPr/>
        </p:nvSpPr>
        <p:spPr>
          <a:xfrm flipH="false" flipV="false" rot="-684388">
            <a:off x="1516895" y="396062"/>
            <a:ext cx="3088033" cy="5245446"/>
          </a:xfrm>
          <a:custGeom>
            <a:avLst/>
            <a:gdLst/>
            <a:ahLst/>
            <a:cxnLst/>
            <a:rect r="r" b="b" t="t" l="l"/>
            <a:pathLst>
              <a:path h="5245446" w="3088033">
                <a:moveTo>
                  <a:pt x="0" y="0"/>
                </a:moveTo>
                <a:lnTo>
                  <a:pt x="3088033" y="0"/>
                </a:lnTo>
                <a:lnTo>
                  <a:pt x="3088033" y="5245446"/>
                </a:lnTo>
                <a:lnTo>
                  <a:pt x="0" y="5245446"/>
                </a:lnTo>
                <a:lnTo>
                  <a:pt x="0" y="0"/>
                </a:lnTo>
                <a:close/>
              </a:path>
            </a:pathLst>
          </a:custGeom>
          <a:blipFill>
            <a:blip r:embed="rId7"/>
            <a:stretch>
              <a:fillRect l="-62341" t="-17302" r="-57419" b="-12072"/>
            </a:stretch>
          </a:blipFill>
        </p:spPr>
      </p:sp>
      <p:sp>
        <p:nvSpPr>
          <p:cNvPr name="Freeform 9" id="9"/>
          <p:cNvSpPr/>
          <p:nvPr/>
        </p:nvSpPr>
        <p:spPr>
          <a:xfrm flipH="false" flipV="false" rot="458356">
            <a:off x="1246880" y="5991214"/>
            <a:ext cx="3202075" cy="3496266"/>
          </a:xfrm>
          <a:custGeom>
            <a:avLst/>
            <a:gdLst/>
            <a:ahLst/>
            <a:cxnLst/>
            <a:rect r="r" b="b" t="t" l="l"/>
            <a:pathLst>
              <a:path h="3496266" w="3202075">
                <a:moveTo>
                  <a:pt x="0" y="0"/>
                </a:moveTo>
                <a:lnTo>
                  <a:pt x="3202075" y="0"/>
                </a:lnTo>
                <a:lnTo>
                  <a:pt x="3202075" y="3496265"/>
                </a:lnTo>
                <a:lnTo>
                  <a:pt x="0" y="3496265"/>
                </a:lnTo>
                <a:lnTo>
                  <a:pt x="0" y="0"/>
                </a:lnTo>
                <a:close/>
              </a:path>
            </a:pathLst>
          </a:custGeom>
          <a:blipFill>
            <a:blip r:embed="rId8"/>
            <a:stretch>
              <a:fillRect l="-17900" t="-7980" r="0" b="0"/>
            </a:stretch>
          </a:blipFill>
        </p:spPr>
      </p:sp>
      <p:sp>
        <p:nvSpPr>
          <p:cNvPr name="TextBox 10" id="10"/>
          <p:cNvSpPr txBox="true"/>
          <p:nvPr/>
        </p:nvSpPr>
        <p:spPr>
          <a:xfrm rot="0">
            <a:off x="6355465" y="8230362"/>
            <a:ext cx="10813314" cy="1534415"/>
          </a:xfrm>
          <a:prstGeom prst="rect">
            <a:avLst/>
          </a:prstGeom>
        </p:spPr>
        <p:txBody>
          <a:bodyPr anchor="t" rtlCol="false" tIns="0" lIns="0" bIns="0" rIns="0">
            <a:spAutoFit/>
          </a:bodyPr>
          <a:lstStyle/>
          <a:p>
            <a:pPr algn="ctr">
              <a:lnSpc>
                <a:spcPts val="4028"/>
              </a:lnSpc>
            </a:pPr>
            <a:r>
              <a:rPr lang="en-US" sz="3800" spc="-216">
                <a:solidFill>
                  <a:srgbClr val="393939"/>
                </a:solidFill>
                <a:latin typeface="Canva Sans"/>
              </a:rPr>
              <a:t>ROLL-ON DEODORANT - PAMUK ÇIÇEĞI &amp; EBEGÜMECI</a:t>
            </a:r>
          </a:p>
          <a:p>
            <a:pPr algn="ctr">
              <a:lnSpc>
                <a:spcPts val="4028"/>
              </a:lnSpc>
              <a:spcBef>
                <a:spcPct val="0"/>
              </a:spcBef>
            </a:pP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204672" y="1952999"/>
            <a:ext cx="11054628" cy="1436613"/>
          </a:xfrm>
          <a:prstGeom prst="rect">
            <a:avLst/>
          </a:prstGeom>
        </p:spPr>
        <p:txBody>
          <a:bodyPr anchor="t" rtlCol="false" tIns="0" lIns="0" bIns="0" rIns="0">
            <a:spAutoFit/>
          </a:bodyPr>
          <a:lstStyle/>
          <a:p>
            <a:pPr>
              <a:lnSpc>
                <a:spcPts val="3843"/>
              </a:lnSpc>
            </a:pPr>
            <a:r>
              <a:rPr lang="en-US" sz="2745">
                <a:solidFill>
                  <a:srgbClr val="393939"/>
                </a:solidFill>
                <a:latin typeface="Canva Sans"/>
              </a:rPr>
              <a:t>Kadifemsi yumuşak dokusuyla, cilde anında nüfuz ederek kaybettiği nemi geri kazandırır. Hafif formülü cilt tarafından anında emilerek yağlı bir his bırakmaz.</a:t>
            </a:r>
          </a:p>
        </p:txBody>
      </p:sp>
      <p:sp>
        <p:nvSpPr>
          <p:cNvPr name="Freeform 3" id="3"/>
          <p:cNvSpPr/>
          <p:nvPr/>
        </p:nvSpPr>
        <p:spPr>
          <a:xfrm flipH="false" flipV="false" rot="0">
            <a:off x="16395582" y="142507"/>
            <a:ext cx="1892418" cy="1905729"/>
          </a:xfrm>
          <a:custGeom>
            <a:avLst/>
            <a:gdLst/>
            <a:ahLst/>
            <a:cxnLst/>
            <a:rect r="r" b="b" t="t" l="l"/>
            <a:pathLst>
              <a:path h="1905729" w="1892418">
                <a:moveTo>
                  <a:pt x="0" y="0"/>
                </a:moveTo>
                <a:lnTo>
                  <a:pt x="1892418" y="0"/>
                </a:lnTo>
                <a:lnTo>
                  <a:pt x="1892418" y="1905729"/>
                </a:lnTo>
                <a:lnTo>
                  <a:pt x="0" y="190572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257440">
            <a:off x="15013129" y="-109951"/>
            <a:ext cx="1892418" cy="1905729"/>
          </a:xfrm>
          <a:custGeom>
            <a:avLst/>
            <a:gdLst/>
            <a:ahLst/>
            <a:cxnLst/>
            <a:rect r="r" b="b" t="t" l="l"/>
            <a:pathLst>
              <a:path h="1905729" w="1892418">
                <a:moveTo>
                  <a:pt x="0" y="0"/>
                </a:moveTo>
                <a:lnTo>
                  <a:pt x="1892418" y="0"/>
                </a:lnTo>
                <a:lnTo>
                  <a:pt x="1892418" y="1905730"/>
                </a:lnTo>
                <a:lnTo>
                  <a:pt x="0" y="190573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44000" y="4547802"/>
            <a:ext cx="4432189" cy="1223221"/>
          </a:xfrm>
          <a:custGeom>
            <a:avLst/>
            <a:gdLst/>
            <a:ahLst/>
            <a:cxnLst/>
            <a:rect r="r" b="b" t="t" l="l"/>
            <a:pathLst>
              <a:path h="1223221" w="4432189">
                <a:moveTo>
                  <a:pt x="0" y="0"/>
                </a:moveTo>
                <a:lnTo>
                  <a:pt x="4432189" y="0"/>
                </a:lnTo>
                <a:lnTo>
                  <a:pt x="4432189" y="1223221"/>
                </a:lnTo>
                <a:lnTo>
                  <a:pt x="0" y="1223221"/>
                </a:lnTo>
                <a:lnTo>
                  <a:pt x="0" y="0"/>
                </a:lnTo>
                <a:close/>
              </a:path>
            </a:pathLst>
          </a:custGeom>
          <a:blipFill>
            <a:blip r:embed="rId4"/>
            <a:stretch>
              <a:fillRect l="0" t="0" r="0" b="0"/>
            </a:stretch>
          </a:blipFill>
        </p:spPr>
      </p:sp>
      <p:sp>
        <p:nvSpPr>
          <p:cNvPr name="Freeform 6" id="6"/>
          <p:cNvSpPr/>
          <p:nvPr/>
        </p:nvSpPr>
        <p:spPr>
          <a:xfrm flipH="false" flipV="false" rot="0">
            <a:off x="9609495" y="6665672"/>
            <a:ext cx="3724965" cy="1114436"/>
          </a:xfrm>
          <a:custGeom>
            <a:avLst/>
            <a:gdLst/>
            <a:ahLst/>
            <a:cxnLst/>
            <a:rect r="r" b="b" t="t" l="l"/>
            <a:pathLst>
              <a:path h="1114436" w="3724965">
                <a:moveTo>
                  <a:pt x="0" y="0"/>
                </a:moveTo>
                <a:lnTo>
                  <a:pt x="3724965" y="0"/>
                </a:lnTo>
                <a:lnTo>
                  <a:pt x="3724965" y="1114436"/>
                </a:lnTo>
                <a:lnTo>
                  <a:pt x="0" y="1114436"/>
                </a:lnTo>
                <a:lnTo>
                  <a:pt x="0" y="0"/>
                </a:lnTo>
                <a:close/>
              </a:path>
            </a:pathLst>
          </a:custGeom>
          <a:blipFill>
            <a:blip r:embed="rId5"/>
            <a:stretch>
              <a:fillRect l="0" t="0" r="0" b="0"/>
            </a:stretch>
          </a:blipFill>
        </p:spPr>
      </p:sp>
      <p:sp>
        <p:nvSpPr>
          <p:cNvPr name="Freeform 7" id="7"/>
          <p:cNvSpPr/>
          <p:nvPr/>
        </p:nvSpPr>
        <p:spPr>
          <a:xfrm flipH="false" flipV="false" rot="0">
            <a:off x="11527149" y="3350089"/>
            <a:ext cx="4868433" cy="1197713"/>
          </a:xfrm>
          <a:custGeom>
            <a:avLst/>
            <a:gdLst/>
            <a:ahLst/>
            <a:cxnLst/>
            <a:rect r="r" b="b" t="t" l="l"/>
            <a:pathLst>
              <a:path h="1197713" w="4868433">
                <a:moveTo>
                  <a:pt x="0" y="0"/>
                </a:moveTo>
                <a:lnTo>
                  <a:pt x="4868433" y="0"/>
                </a:lnTo>
                <a:lnTo>
                  <a:pt x="4868433" y="1197713"/>
                </a:lnTo>
                <a:lnTo>
                  <a:pt x="0" y="1197713"/>
                </a:lnTo>
                <a:lnTo>
                  <a:pt x="0" y="0"/>
                </a:lnTo>
                <a:close/>
              </a:path>
            </a:pathLst>
          </a:custGeom>
          <a:blipFill>
            <a:blip r:embed="rId6"/>
            <a:stretch>
              <a:fillRect l="0" t="-15168" r="0" b="0"/>
            </a:stretch>
          </a:blipFill>
        </p:spPr>
      </p:sp>
      <p:sp>
        <p:nvSpPr>
          <p:cNvPr name="Freeform 8" id="8"/>
          <p:cNvSpPr/>
          <p:nvPr/>
        </p:nvSpPr>
        <p:spPr>
          <a:xfrm flipH="false" flipV="false" rot="0">
            <a:off x="12465125" y="5431073"/>
            <a:ext cx="4876666" cy="1234599"/>
          </a:xfrm>
          <a:custGeom>
            <a:avLst/>
            <a:gdLst/>
            <a:ahLst/>
            <a:cxnLst/>
            <a:rect r="r" b="b" t="t" l="l"/>
            <a:pathLst>
              <a:path h="1234599" w="4876666">
                <a:moveTo>
                  <a:pt x="0" y="0"/>
                </a:moveTo>
                <a:lnTo>
                  <a:pt x="4876666" y="0"/>
                </a:lnTo>
                <a:lnTo>
                  <a:pt x="4876666" y="1234599"/>
                </a:lnTo>
                <a:lnTo>
                  <a:pt x="0" y="1234599"/>
                </a:lnTo>
                <a:lnTo>
                  <a:pt x="0" y="0"/>
                </a:lnTo>
                <a:close/>
              </a:path>
            </a:pathLst>
          </a:custGeom>
          <a:blipFill>
            <a:blip r:embed="rId7"/>
            <a:stretch>
              <a:fillRect l="0" t="0" r="0" b="0"/>
            </a:stretch>
          </a:blipFill>
        </p:spPr>
      </p:sp>
      <p:sp>
        <p:nvSpPr>
          <p:cNvPr name="Freeform 9" id="9"/>
          <p:cNvSpPr/>
          <p:nvPr/>
        </p:nvSpPr>
        <p:spPr>
          <a:xfrm flipH="false" flipV="false" rot="-618618">
            <a:off x="1715313" y="1167681"/>
            <a:ext cx="3446313" cy="7983462"/>
          </a:xfrm>
          <a:custGeom>
            <a:avLst/>
            <a:gdLst/>
            <a:ahLst/>
            <a:cxnLst/>
            <a:rect r="r" b="b" t="t" l="l"/>
            <a:pathLst>
              <a:path h="7983462" w="3446313">
                <a:moveTo>
                  <a:pt x="0" y="0"/>
                </a:moveTo>
                <a:lnTo>
                  <a:pt x="3446313" y="0"/>
                </a:lnTo>
                <a:lnTo>
                  <a:pt x="3446313" y="7983463"/>
                </a:lnTo>
                <a:lnTo>
                  <a:pt x="0" y="7983463"/>
                </a:lnTo>
                <a:lnTo>
                  <a:pt x="0" y="0"/>
                </a:lnTo>
                <a:close/>
              </a:path>
            </a:pathLst>
          </a:custGeom>
          <a:blipFill>
            <a:blip r:embed="rId8"/>
            <a:stretch>
              <a:fillRect l="-93571" t="-15029" r="-97923" b="-10802"/>
            </a:stretch>
          </a:blipFill>
        </p:spPr>
      </p:sp>
      <p:sp>
        <p:nvSpPr>
          <p:cNvPr name="TextBox 10" id="10"/>
          <p:cNvSpPr txBox="true"/>
          <p:nvPr/>
        </p:nvSpPr>
        <p:spPr>
          <a:xfrm rot="0">
            <a:off x="6445986" y="8226583"/>
            <a:ext cx="10813314" cy="1534415"/>
          </a:xfrm>
          <a:prstGeom prst="rect">
            <a:avLst/>
          </a:prstGeom>
        </p:spPr>
        <p:txBody>
          <a:bodyPr anchor="t" rtlCol="false" tIns="0" lIns="0" bIns="0" rIns="0">
            <a:spAutoFit/>
          </a:bodyPr>
          <a:lstStyle/>
          <a:p>
            <a:pPr algn="ctr">
              <a:lnSpc>
                <a:spcPts val="4028"/>
              </a:lnSpc>
            </a:pPr>
            <a:r>
              <a:rPr lang="en-US" sz="3800" spc="-216">
                <a:solidFill>
                  <a:srgbClr val="393939"/>
                </a:solidFill>
                <a:latin typeface="Canva Sans"/>
              </a:rPr>
              <a:t>NEMLENDIRICI VÜCUT LOSYONU - TROPIKAL HINDISTAN CEVIZI</a:t>
            </a:r>
          </a:p>
          <a:p>
            <a:pPr algn="ctr">
              <a:lnSpc>
                <a:spcPts val="4028"/>
              </a:lnSpc>
              <a:spcBef>
                <a:spcPct val="0"/>
              </a:spcBef>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95582" y="142507"/>
            <a:ext cx="1892418" cy="1905729"/>
          </a:xfrm>
          <a:custGeom>
            <a:avLst/>
            <a:gdLst/>
            <a:ahLst/>
            <a:cxnLst/>
            <a:rect r="r" b="b" t="t" l="l"/>
            <a:pathLst>
              <a:path h="1905729" w="1892418">
                <a:moveTo>
                  <a:pt x="0" y="0"/>
                </a:moveTo>
                <a:lnTo>
                  <a:pt x="1892418" y="0"/>
                </a:lnTo>
                <a:lnTo>
                  <a:pt x="1892418" y="1905729"/>
                </a:lnTo>
                <a:lnTo>
                  <a:pt x="0" y="190572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57440">
            <a:off x="15013129" y="-109951"/>
            <a:ext cx="1892418" cy="1905729"/>
          </a:xfrm>
          <a:custGeom>
            <a:avLst/>
            <a:gdLst/>
            <a:ahLst/>
            <a:cxnLst/>
            <a:rect r="r" b="b" t="t" l="l"/>
            <a:pathLst>
              <a:path h="1905729" w="1892418">
                <a:moveTo>
                  <a:pt x="0" y="0"/>
                </a:moveTo>
                <a:lnTo>
                  <a:pt x="1892418" y="0"/>
                </a:lnTo>
                <a:lnTo>
                  <a:pt x="1892418" y="1905730"/>
                </a:lnTo>
                <a:lnTo>
                  <a:pt x="0" y="190573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6334" y="2334399"/>
            <a:ext cx="5537943" cy="5618203"/>
          </a:xfrm>
          <a:custGeom>
            <a:avLst/>
            <a:gdLst/>
            <a:ahLst/>
            <a:cxnLst/>
            <a:rect r="r" b="b" t="t" l="l"/>
            <a:pathLst>
              <a:path h="5618203" w="5537943">
                <a:moveTo>
                  <a:pt x="0" y="0"/>
                </a:moveTo>
                <a:lnTo>
                  <a:pt x="5537942" y="0"/>
                </a:lnTo>
                <a:lnTo>
                  <a:pt x="5537942" y="5618202"/>
                </a:lnTo>
                <a:lnTo>
                  <a:pt x="0" y="5618202"/>
                </a:lnTo>
                <a:lnTo>
                  <a:pt x="0" y="0"/>
                </a:lnTo>
                <a:close/>
              </a:path>
            </a:pathLst>
          </a:custGeom>
          <a:blipFill>
            <a:blip r:embed="rId4"/>
            <a:stretch>
              <a:fillRect l="0" t="0" r="0" b="0"/>
            </a:stretch>
          </a:blipFill>
        </p:spPr>
      </p:sp>
      <p:sp>
        <p:nvSpPr>
          <p:cNvPr name="TextBox 5" id="5"/>
          <p:cNvSpPr txBox="true"/>
          <p:nvPr/>
        </p:nvSpPr>
        <p:spPr>
          <a:xfrm rot="0">
            <a:off x="6566643" y="3290127"/>
            <a:ext cx="11054628" cy="1922855"/>
          </a:xfrm>
          <a:prstGeom prst="rect">
            <a:avLst/>
          </a:prstGeom>
        </p:spPr>
        <p:txBody>
          <a:bodyPr anchor="t" rtlCol="false" tIns="0" lIns="0" bIns="0" rIns="0">
            <a:spAutoFit/>
          </a:bodyPr>
          <a:lstStyle/>
          <a:p>
            <a:pPr>
              <a:lnSpc>
                <a:spcPts val="3843"/>
              </a:lnSpc>
            </a:pPr>
            <a:r>
              <a:rPr lang="en-US" sz="2745">
                <a:solidFill>
                  <a:srgbClr val="393939"/>
                </a:solidFill>
                <a:latin typeface="Canva Sans"/>
              </a:rPr>
              <a:t> Egzotik ve çekici bir koku bırakırken, cildi derinlemesine nemlendirir, bronzluğu artırır ve saçları yumuşak ve parlak yapar. %97'den fazla bitkisel içerik içerir ve zararlı kimyasallar içermez. Geri dönüştürülebilir cam şişede sunulur.</a:t>
            </a:r>
          </a:p>
        </p:txBody>
      </p:sp>
      <p:sp>
        <p:nvSpPr>
          <p:cNvPr name="TextBox 6" id="6"/>
          <p:cNvSpPr txBox="true"/>
          <p:nvPr/>
        </p:nvSpPr>
        <p:spPr>
          <a:xfrm rot="0">
            <a:off x="6566643" y="7955755"/>
            <a:ext cx="10813314" cy="524765"/>
          </a:xfrm>
          <a:prstGeom prst="rect">
            <a:avLst/>
          </a:prstGeom>
        </p:spPr>
        <p:txBody>
          <a:bodyPr anchor="t" rtlCol="false" tIns="0" lIns="0" bIns="0" rIns="0">
            <a:spAutoFit/>
          </a:bodyPr>
          <a:lstStyle/>
          <a:p>
            <a:pPr algn="ctr">
              <a:lnSpc>
                <a:spcPts val="4028"/>
              </a:lnSpc>
              <a:spcBef>
                <a:spcPct val="0"/>
              </a:spcBef>
            </a:pPr>
            <a:r>
              <a:rPr lang="en-US" sz="3800" spc="-216">
                <a:solidFill>
                  <a:srgbClr val="393939"/>
                </a:solidFill>
                <a:latin typeface="Canva Sans"/>
              </a:rPr>
              <a:t>MONOI IŞILTI VEREN SAÇ VE VÜCUT YAĞI</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149369" y="1242936"/>
            <a:ext cx="10529463" cy="847350"/>
          </a:xfrm>
          <a:prstGeom prst="rect">
            <a:avLst/>
          </a:prstGeom>
        </p:spPr>
        <p:txBody>
          <a:bodyPr anchor="t" rtlCol="false" tIns="0" lIns="0" bIns="0" rIns="0">
            <a:spAutoFit/>
          </a:bodyPr>
          <a:lstStyle/>
          <a:p>
            <a:pPr algn="ctr">
              <a:lnSpc>
                <a:spcPts val="6398"/>
              </a:lnSpc>
            </a:pPr>
            <a:r>
              <a:rPr lang="en-US" sz="6036" spc="-344">
                <a:solidFill>
                  <a:srgbClr val="393939"/>
                </a:solidFill>
                <a:latin typeface="Roboto"/>
              </a:rPr>
              <a:t>MIKRO INFLUENCERLAR</a:t>
            </a:r>
          </a:p>
        </p:txBody>
      </p:sp>
      <p:sp>
        <p:nvSpPr>
          <p:cNvPr name="TextBox 4" id="4"/>
          <p:cNvSpPr txBox="true"/>
          <p:nvPr/>
        </p:nvSpPr>
        <p:spPr>
          <a:xfrm rot="0">
            <a:off x="783056" y="2696488"/>
            <a:ext cx="11117140" cy="3329940"/>
          </a:xfrm>
          <a:prstGeom prst="rect">
            <a:avLst/>
          </a:prstGeom>
        </p:spPr>
        <p:txBody>
          <a:bodyPr anchor="t" rtlCol="false" tIns="0" lIns="0" bIns="0" rIns="0">
            <a:spAutoFit/>
          </a:bodyPr>
          <a:lstStyle/>
          <a:p>
            <a:pPr algn="just">
              <a:lnSpc>
                <a:spcPts val="3359"/>
              </a:lnSpc>
            </a:pPr>
            <a:r>
              <a:rPr lang="en-US" sz="2400">
                <a:solidFill>
                  <a:srgbClr val="393939"/>
                </a:solidFill>
                <a:latin typeface="Montserrat Bold"/>
              </a:rPr>
              <a:t>TikTok uzerinden anlasma yapilacak mikro influencerlar:</a:t>
            </a:r>
          </a:p>
          <a:p>
            <a:pPr algn="just">
              <a:lnSpc>
                <a:spcPts val="3359"/>
              </a:lnSpc>
            </a:pPr>
            <a:r>
              <a:rPr lang="en-US" sz="2400">
                <a:solidFill>
                  <a:srgbClr val="393939"/>
                </a:solidFill>
                <a:latin typeface="Montserrat Bold"/>
              </a:rPr>
              <a:t>@isilergincan </a:t>
            </a:r>
          </a:p>
          <a:p>
            <a:pPr algn="just">
              <a:lnSpc>
                <a:spcPts val="3359"/>
              </a:lnSpc>
            </a:pPr>
            <a:r>
              <a:rPr lang="en-US" sz="2400">
                <a:solidFill>
                  <a:srgbClr val="393939"/>
                </a:solidFill>
                <a:latin typeface="Montserrat Bold"/>
              </a:rPr>
              <a:t>@benutkuyilmaz</a:t>
            </a:r>
          </a:p>
          <a:p>
            <a:pPr algn="just">
              <a:lnSpc>
                <a:spcPts val="3359"/>
              </a:lnSpc>
            </a:pPr>
            <a:r>
              <a:rPr lang="en-US" sz="2400">
                <a:solidFill>
                  <a:srgbClr val="393939"/>
                </a:solidFill>
                <a:latin typeface="Montserrat Bold"/>
              </a:rPr>
              <a:t>@didoloves</a:t>
            </a:r>
          </a:p>
          <a:p>
            <a:pPr algn="just">
              <a:lnSpc>
                <a:spcPts val="3359"/>
              </a:lnSpc>
            </a:pPr>
            <a:r>
              <a:rPr lang="en-US" sz="2400">
                <a:solidFill>
                  <a:srgbClr val="393939"/>
                </a:solidFill>
                <a:latin typeface="Montserrat Bold"/>
              </a:rPr>
              <a:t>@cisemcakir</a:t>
            </a:r>
          </a:p>
          <a:p>
            <a:pPr algn="just">
              <a:lnSpc>
                <a:spcPts val="3359"/>
              </a:lnSpc>
            </a:pPr>
            <a:r>
              <a:rPr lang="en-US" sz="2400">
                <a:solidFill>
                  <a:srgbClr val="393939"/>
                </a:solidFill>
                <a:latin typeface="Montserrat Bold"/>
              </a:rPr>
              <a:t>@skincarejohn</a:t>
            </a:r>
          </a:p>
          <a:p>
            <a:pPr algn="ctr">
              <a:lnSpc>
                <a:spcPts val="3359"/>
              </a:lnSpc>
            </a:pPr>
          </a:p>
          <a:p>
            <a:pPr algn="ctr">
              <a:lnSpc>
                <a:spcPts val="3359"/>
              </a:lnSpc>
              <a:spcBef>
                <a:spcPct val="0"/>
              </a:spcBef>
            </a:pPr>
          </a:p>
        </p:txBody>
      </p:sp>
      <p:sp>
        <p:nvSpPr>
          <p:cNvPr name="TextBox 5" id="5"/>
          <p:cNvSpPr txBox="true"/>
          <p:nvPr/>
        </p:nvSpPr>
        <p:spPr>
          <a:xfrm rot="0">
            <a:off x="6730773" y="4447183"/>
            <a:ext cx="5340810" cy="850490"/>
          </a:xfrm>
          <a:prstGeom prst="rect">
            <a:avLst/>
          </a:prstGeom>
        </p:spPr>
        <p:txBody>
          <a:bodyPr anchor="t" rtlCol="false" tIns="0" lIns="0" bIns="0" rIns="0">
            <a:spAutoFit/>
          </a:bodyPr>
          <a:lstStyle/>
          <a:p>
            <a:pPr algn="ctr">
              <a:lnSpc>
                <a:spcPts val="6411"/>
              </a:lnSpc>
            </a:pPr>
            <a:r>
              <a:rPr lang="en-US" sz="6048" spc="-344">
                <a:solidFill>
                  <a:srgbClr val="393939"/>
                </a:solidFill>
                <a:latin typeface="Roboto"/>
              </a:rPr>
              <a:t>BÜTÇE </a:t>
            </a:r>
          </a:p>
        </p:txBody>
      </p:sp>
      <p:sp>
        <p:nvSpPr>
          <p:cNvPr name="TextBox 6" id="6"/>
          <p:cNvSpPr txBox="true"/>
          <p:nvPr/>
        </p:nvSpPr>
        <p:spPr>
          <a:xfrm rot="0">
            <a:off x="641828" y="5699049"/>
            <a:ext cx="17004344" cy="5645348"/>
          </a:xfrm>
          <a:prstGeom prst="rect">
            <a:avLst/>
          </a:prstGeom>
        </p:spPr>
        <p:txBody>
          <a:bodyPr anchor="t" rtlCol="false" tIns="0" lIns="0" bIns="0" rIns="0">
            <a:spAutoFit/>
          </a:bodyPr>
          <a:lstStyle/>
          <a:p>
            <a:pPr algn="ctr">
              <a:lnSpc>
                <a:spcPts val="3059"/>
              </a:lnSpc>
            </a:pPr>
            <a:r>
              <a:rPr lang="en-US" sz="2185">
                <a:solidFill>
                  <a:srgbClr val="393939"/>
                </a:solidFill>
                <a:latin typeface="Canva Sans"/>
              </a:rPr>
              <a:t>Toplam butce olarak sunmak istedigimiz miktar </a:t>
            </a:r>
            <a:r>
              <a:rPr lang="en-US" sz="2185" u="sng">
                <a:solidFill>
                  <a:srgbClr val="393939"/>
                </a:solidFill>
                <a:latin typeface="Canva Sans"/>
              </a:rPr>
              <a:t>250.000 Turk Lirasi’</a:t>
            </a:r>
            <a:r>
              <a:rPr lang="en-US" sz="2185">
                <a:solidFill>
                  <a:srgbClr val="393939"/>
                </a:solidFill>
                <a:latin typeface="Canva Sans"/>
              </a:rPr>
              <a:t>dir. </a:t>
            </a:r>
          </a:p>
          <a:p>
            <a:pPr algn="ctr">
              <a:lnSpc>
                <a:spcPts val="3059"/>
              </a:lnSpc>
            </a:pPr>
            <a:r>
              <a:rPr lang="en-US" sz="2185">
                <a:solidFill>
                  <a:srgbClr val="393939"/>
                </a:solidFill>
                <a:latin typeface="Canva Sans"/>
              </a:rPr>
              <a:t>Influencerlar icin</a:t>
            </a:r>
          </a:p>
          <a:p>
            <a:pPr algn="ctr">
              <a:lnSpc>
                <a:spcPts val="3059"/>
              </a:lnSpc>
            </a:pPr>
            <a:r>
              <a:rPr lang="en-US" sz="2185">
                <a:solidFill>
                  <a:srgbClr val="393939"/>
                </a:solidFill>
                <a:latin typeface="Canva Sans"/>
              </a:rPr>
              <a:t>Emre Can </a:t>
            </a:r>
            <a:r>
              <a:rPr lang="en-US" sz="2185">
                <a:solidFill>
                  <a:srgbClr val="393939"/>
                </a:solidFill>
                <a:latin typeface="Canva Sans"/>
                <a:hlinkClick r:id="rId3" tooltip="https://www.instagram.com/skincarejohn/?hl=en"/>
              </a:rPr>
              <a:t>Şinikoğlu</a:t>
            </a:r>
            <a:r>
              <a:rPr lang="en-US" sz="2185">
                <a:solidFill>
                  <a:srgbClr val="393939"/>
                </a:solidFill>
                <a:latin typeface="Canva Sans"/>
              </a:rPr>
              <a:t>(@skincarejohn) icin </a:t>
            </a:r>
            <a:r>
              <a:rPr lang="en-US" sz="2185">
                <a:solidFill>
                  <a:srgbClr val="607942"/>
                </a:solidFill>
                <a:latin typeface="Canva Sans"/>
              </a:rPr>
              <a:t>15.000 TL</a:t>
            </a:r>
            <a:r>
              <a:rPr lang="en-US" sz="2185">
                <a:solidFill>
                  <a:srgbClr val="393939"/>
                </a:solidFill>
                <a:latin typeface="Canva Sans"/>
              </a:rPr>
              <a:t>, </a:t>
            </a:r>
          </a:p>
          <a:p>
            <a:pPr algn="ctr">
              <a:lnSpc>
                <a:spcPts val="3059"/>
              </a:lnSpc>
            </a:pPr>
            <a:r>
              <a:rPr lang="en-US" sz="2185">
                <a:solidFill>
                  <a:srgbClr val="393939"/>
                </a:solidFill>
                <a:latin typeface="Canva Sans"/>
              </a:rPr>
              <a:t>Çisem Çakır(@cisemcakir) icin </a:t>
            </a:r>
            <a:r>
              <a:rPr lang="en-US" sz="2185">
                <a:solidFill>
                  <a:srgbClr val="607942"/>
                </a:solidFill>
                <a:latin typeface="Canva Sans"/>
              </a:rPr>
              <a:t>15.000 TL</a:t>
            </a:r>
            <a:r>
              <a:rPr lang="en-US" sz="2185">
                <a:solidFill>
                  <a:srgbClr val="393939"/>
                </a:solidFill>
                <a:latin typeface="Canva Sans"/>
              </a:rPr>
              <a:t>,</a:t>
            </a:r>
          </a:p>
          <a:p>
            <a:pPr algn="ctr">
              <a:lnSpc>
                <a:spcPts val="3059"/>
              </a:lnSpc>
            </a:pPr>
            <a:r>
              <a:rPr lang="en-US" sz="2185">
                <a:solidFill>
                  <a:srgbClr val="393939"/>
                </a:solidFill>
                <a:latin typeface="Canva Sans"/>
              </a:rPr>
              <a:t>Didem</a:t>
            </a:r>
            <a:r>
              <a:rPr lang="en-US" sz="2185">
                <a:solidFill>
                  <a:srgbClr val="393939"/>
                </a:solidFill>
                <a:latin typeface="Canva Sans"/>
                <a:hlinkClick r:id="rId4" tooltip="https://www.instagram.com/didoloves/"/>
              </a:rPr>
              <a:t> Şen</a:t>
            </a:r>
            <a:r>
              <a:rPr lang="en-US" sz="2185">
                <a:solidFill>
                  <a:srgbClr val="393939"/>
                </a:solidFill>
                <a:latin typeface="Canva Sans"/>
              </a:rPr>
              <a:t>(@didoloves) icin </a:t>
            </a:r>
            <a:r>
              <a:rPr lang="en-US" sz="2185">
                <a:solidFill>
                  <a:srgbClr val="607942"/>
                </a:solidFill>
                <a:latin typeface="Canva Sans"/>
              </a:rPr>
              <a:t>10.000 TL</a:t>
            </a:r>
            <a:r>
              <a:rPr lang="en-US" sz="2185">
                <a:solidFill>
                  <a:srgbClr val="393939"/>
                </a:solidFill>
                <a:latin typeface="Canva Sans"/>
              </a:rPr>
              <a:t>,</a:t>
            </a:r>
          </a:p>
          <a:p>
            <a:pPr algn="ctr">
              <a:lnSpc>
                <a:spcPts val="3059"/>
              </a:lnSpc>
            </a:pPr>
            <a:r>
              <a:rPr lang="en-US" sz="2185">
                <a:solidFill>
                  <a:srgbClr val="393939"/>
                </a:solidFill>
                <a:latin typeface="Canva Sans"/>
              </a:rPr>
              <a:t>Utku Yilmaz(@benutkuyilmaz) icin </a:t>
            </a:r>
            <a:r>
              <a:rPr lang="en-US" sz="2185">
                <a:solidFill>
                  <a:srgbClr val="607942"/>
                </a:solidFill>
                <a:latin typeface="Canva Sans"/>
              </a:rPr>
              <a:t>10.000 TL</a:t>
            </a:r>
            <a:r>
              <a:rPr lang="en-US" sz="2185">
                <a:solidFill>
                  <a:srgbClr val="393939"/>
                </a:solidFill>
                <a:latin typeface="Canva Sans"/>
              </a:rPr>
              <a:t>,</a:t>
            </a:r>
          </a:p>
          <a:p>
            <a:pPr algn="ctr">
              <a:lnSpc>
                <a:spcPts val="3059"/>
              </a:lnSpc>
            </a:pPr>
            <a:r>
              <a:rPr lang="en-US" sz="2185">
                <a:solidFill>
                  <a:srgbClr val="393939"/>
                </a:solidFill>
                <a:latin typeface="Canva Sans"/>
                <a:hlinkClick r:id="rId5" tooltip="https://www.instagram.com/isilergincan/"/>
              </a:rPr>
              <a:t>Işıl Ergincan</a:t>
            </a:r>
            <a:r>
              <a:rPr lang="en-US" sz="2185">
                <a:solidFill>
                  <a:srgbClr val="393939"/>
                </a:solidFill>
                <a:latin typeface="Canva Sans"/>
              </a:rPr>
              <a:t>(@isilergincan) icin </a:t>
            </a:r>
            <a:r>
              <a:rPr lang="en-US" sz="2185">
                <a:solidFill>
                  <a:srgbClr val="607942"/>
                </a:solidFill>
                <a:latin typeface="Canva Sans"/>
              </a:rPr>
              <a:t>15.000 TL</a:t>
            </a:r>
            <a:r>
              <a:rPr lang="en-US" sz="2185">
                <a:solidFill>
                  <a:srgbClr val="393939"/>
                </a:solidFill>
                <a:latin typeface="Canva Sans"/>
              </a:rPr>
              <a:t> olmak uzere  toplam </a:t>
            </a:r>
            <a:r>
              <a:rPr lang="en-US" sz="2185" u="sng">
                <a:solidFill>
                  <a:srgbClr val="393939"/>
                </a:solidFill>
                <a:latin typeface="Canva Sans"/>
              </a:rPr>
              <a:t>65.000 TL</a:t>
            </a:r>
            <a:r>
              <a:rPr lang="en-US" sz="2185">
                <a:solidFill>
                  <a:srgbClr val="393939"/>
                </a:solidFill>
                <a:latin typeface="Canva Sans"/>
              </a:rPr>
              <a:t> ayirdik. </a:t>
            </a:r>
          </a:p>
          <a:p>
            <a:pPr algn="ctr">
              <a:lnSpc>
                <a:spcPts val="3059"/>
              </a:lnSpc>
            </a:pPr>
            <a:r>
              <a:rPr lang="en-US" sz="2185">
                <a:solidFill>
                  <a:srgbClr val="393939"/>
                </a:solidFill>
                <a:latin typeface="Canva Sans"/>
              </a:rPr>
              <a:t>SEO pazarlamasi icin aylik </a:t>
            </a:r>
            <a:r>
              <a:rPr lang="en-US" sz="2185">
                <a:solidFill>
                  <a:srgbClr val="607942"/>
                </a:solidFill>
                <a:latin typeface="Canva Sans"/>
              </a:rPr>
              <a:t>16.500 TL</a:t>
            </a:r>
            <a:r>
              <a:rPr lang="en-US" sz="2185">
                <a:solidFill>
                  <a:srgbClr val="393939"/>
                </a:solidFill>
                <a:latin typeface="Canva Sans"/>
              </a:rPr>
              <a:t> olmak uzere 6 ay boyunca </a:t>
            </a:r>
            <a:r>
              <a:rPr lang="en-US" sz="2185">
                <a:solidFill>
                  <a:srgbClr val="13538A"/>
                </a:solidFill>
                <a:latin typeface="Canva Sans"/>
              </a:rPr>
              <a:t>99.000 TL</a:t>
            </a:r>
            <a:r>
              <a:rPr lang="en-US" sz="2185">
                <a:solidFill>
                  <a:srgbClr val="393939"/>
                </a:solidFill>
                <a:latin typeface="Canva Sans"/>
              </a:rPr>
              <a:t>’lik bir butce ayirdik.</a:t>
            </a:r>
          </a:p>
          <a:p>
            <a:pPr algn="ctr">
              <a:lnSpc>
                <a:spcPts val="3059"/>
              </a:lnSpc>
            </a:pPr>
          </a:p>
          <a:p>
            <a:pPr algn="ctr">
              <a:lnSpc>
                <a:spcPts val="3569"/>
              </a:lnSpc>
            </a:pPr>
          </a:p>
          <a:p>
            <a:pPr algn="ctr">
              <a:lnSpc>
                <a:spcPts val="3569"/>
              </a:lnSpc>
            </a:pPr>
          </a:p>
          <a:p>
            <a:pPr algn="ctr">
              <a:lnSpc>
                <a:spcPts val="3569"/>
              </a:lnSpc>
            </a:pPr>
          </a:p>
          <a:p>
            <a:pPr algn="ctr">
              <a:lnSpc>
                <a:spcPts val="3569"/>
              </a:lnSpc>
            </a:pPr>
          </a:p>
          <a:p>
            <a:pPr algn="ctr">
              <a:lnSpc>
                <a:spcPts val="3569"/>
              </a:lnSpc>
            </a:pP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3560402" y="516343"/>
            <a:ext cx="3579359" cy="6753329"/>
          </a:xfrm>
          <a:custGeom>
            <a:avLst/>
            <a:gdLst/>
            <a:ahLst/>
            <a:cxnLst/>
            <a:rect r="r" b="b" t="t" l="l"/>
            <a:pathLst>
              <a:path h="6753329" w="3579359">
                <a:moveTo>
                  <a:pt x="0" y="0"/>
                </a:moveTo>
                <a:lnTo>
                  <a:pt x="3579358" y="0"/>
                </a:lnTo>
                <a:lnTo>
                  <a:pt x="3579358" y="6753329"/>
                </a:lnTo>
                <a:lnTo>
                  <a:pt x="0" y="6753329"/>
                </a:lnTo>
                <a:lnTo>
                  <a:pt x="0" y="0"/>
                </a:lnTo>
                <a:close/>
              </a:path>
            </a:pathLst>
          </a:custGeom>
          <a:blipFill>
            <a:blip r:embed="rId3"/>
            <a:stretch>
              <a:fillRect l="0" t="-2069" r="0" b="-8286"/>
            </a:stretch>
          </a:blipFill>
        </p:spPr>
      </p:sp>
      <p:sp>
        <p:nvSpPr>
          <p:cNvPr name="Freeform 4" id="4"/>
          <p:cNvSpPr/>
          <p:nvPr/>
        </p:nvSpPr>
        <p:spPr>
          <a:xfrm flipH="false" flipV="false" rot="0">
            <a:off x="7045503" y="1028700"/>
            <a:ext cx="3639627" cy="6380706"/>
          </a:xfrm>
          <a:custGeom>
            <a:avLst/>
            <a:gdLst/>
            <a:ahLst/>
            <a:cxnLst/>
            <a:rect r="r" b="b" t="t" l="l"/>
            <a:pathLst>
              <a:path h="6380706" w="3639627">
                <a:moveTo>
                  <a:pt x="0" y="0"/>
                </a:moveTo>
                <a:lnTo>
                  <a:pt x="3639628" y="0"/>
                </a:lnTo>
                <a:lnTo>
                  <a:pt x="3639628" y="6380706"/>
                </a:lnTo>
                <a:lnTo>
                  <a:pt x="0" y="6380706"/>
                </a:lnTo>
                <a:lnTo>
                  <a:pt x="0" y="0"/>
                </a:lnTo>
                <a:close/>
              </a:path>
            </a:pathLst>
          </a:custGeom>
          <a:blipFill>
            <a:blip r:embed="rId4"/>
            <a:stretch>
              <a:fillRect l="0" t="-5839" r="0" b="-10584"/>
            </a:stretch>
          </a:blipFill>
        </p:spPr>
      </p:sp>
      <p:sp>
        <p:nvSpPr>
          <p:cNvPr name="Freeform 5" id="5"/>
          <p:cNvSpPr/>
          <p:nvPr/>
        </p:nvSpPr>
        <p:spPr>
          <a:xfrm flipH="false" flipV="false" rot="0">
            <a:off x="1028700" y="1238240"/>
            <a:ext cx="3699958" cy="6356383"/>
          </a:xfrm>
          <a:custGeom>
            <a:avLst/>
            <a:gdLst/>
            <a:ahLst/>
            <a:cxnLst/>
            <a:rect r="r" b="b" t="t" l="l"/>
            <a:pathLst>
              <a:path h="6356383" w="3699958">
                <a:moveTo>
                  <a:pt x="0" y="0"/>
                </a:moveTo>
                <a:lnTo>
                  <a:pt x="3699958" y="0"/>
                </a:lnTo>
                <a:lnTo>
                  <a:pt x="3699958" y="6356383"/>
                </a:lnTo>
                <a:lnTo>
                  <a:pt x="0" y="6356383"/>
                </a:lnTo>
                <a:lnTo>
                  <a:pt x="0" y="0"/>
                </a:lnTo>
                <a:close/>
              </a:path>
            </a:pathLst>
          </a:custGeom>
          <a:blipFill>
            <a:blip r:embed="rId5"/>
            <a:stretch>
              <a:fillRect l="0" t="-8793" r="0" b="-7694"/>
            </a:stretch>
          </a:blipFill>
        </p:spPr>
      </p:sp>
      <p:sp>
        <p:nvSpPr>
          <p:cNvPr name="TextBox 6" id="6"/>
          <p:cNvSpPr txBox="true"/>
          <p:nvPr/>
        </p:nvSpPr>
        <p:spPr>
          <a:xfrm rot="0">
            <a:off x="421401" y="188595"/>
            <a:ext cx="8722599" cy="840105"/>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TIKTOK IÇERIK </a:t>
            </a:r>
          </a:p>
        </p:txBody>
      </p:sp>
      <p:sp>
        <p:nvSpPr>
          <p:cNvPr name="TextBox 7" id="7"/>
          <p:cNvSpPr txBox="true"/>
          <p:nvPr/>
        </p:nvSpPr>
        <p:spPr>
          <a:xfrm rot="0">
            <a:off x="6328935" y="7775608"/>
            <a:ext cx="6220106" cy="1736725"/>
          </a:xfrm>
          <a:prstGeom prst="rect">
            <a:avLst/>
          </a:prstGeom>
        </p:spPr>
        <p:txBody>
          <a:bodyPr anchor="t" rtlCol="false" tIns="0" lIns="0" bIns="0" rIns="0">
            <a:spAutoFit/>
          </a:bodyPr>
          <a:lstStyle/>
          <a:p>
            <a:pPr algn="ctr">
              <a:lnSpc>
                <a:spcPts val="3500"/>
              </a:lnSpc>
              <a:spcBef>
                <a:spcPct val="0"/>
              </a:spcBef>
            </a:pPr>
            <a:r>
              <a:rPr lang="en-US" sz="2500">
                <a:solidFill>
                  <a:srgbClr val="393939"/>
                </a:solidFill>
                <a:latin typeface="Montserrat Medium"/>
              </a:rPr>
              <a:t>Yves Rocher’nin mağazasına gidip ürün elindeyken ekrana ürünün özelliklerini ve% 97 saf Monoi’den oluştuğunu belirten bir yazı koyabilir. </a:t>
            </a:r>
          </a:p>
        </p:txBody>
      </p:sp>
      <p:sp>
        <p:nvSpPr>
          <p:cNvPr name="TextBox 8" id="8"/>
          <p:cNvSpPr txBox="true"/>
          <p:nvPr/>
        </p:nvSpPr>
        <p:spPr>
          <a:xfrm rot="0">
            <a:off x="0" y="7775608"/>
            <a:ext cx="6283309" cy="1298575"/>
          </a:xfrm>
          <a:prstGeom prst="rect">
            <a:avLst/>
          </a:prstGeom>
        </p:spPr>
        <p:txBody>
          <a:bodyPr anchor="t" rtlCol="false" tIns="0" lIns="0" bIns="0" rIns="0">
            <a:spAutoFit/>
          </a:bodyPr>
          <a:lstStyle/>
          <a:p>
            <a:pPr algn="ctr">
              <a:lnSpc>
                <a:spcPts val="3500"/>
              </a:lnSpc>
              <a:spcBef>
                <a:spcPct val="0"/>
              </a:spcBef>
            </a:pPr>
            <a:r>
              <a:rPr lang="en-US" sz="2500">
                <a:solidFill>
                  <a:srgbClr val="393939"/>
                </a:solidFill>
                <a:latin typeface="Montserrat Medium"/>
              </a:rPr>
              <a:t>Şampuanın içindeki organik formülleri ve diğer katı şampuanlara göre daha köpüren yapısını vurgulayabilir. </a:t>
            </a:r>
          </a:p>
        </p:txBody>
      </p:sp>
      <p:sp>
        <p:nvSpPr>
          <p:cNvPr name="TextBox 9" id="9"/>
          <p:cNvSpPr txBox="true"/>
          <p:nvPr/>
        </p:nvSpPr>
        <p:spPr>
          <a:xfrm rot="0">
            <a:off x="12594668" y="7556523"/>
            <a:ext cx="5693332" cy="2603500"/>
          </a:xfrm>
          <a:prstGeom prst="rect">
            <a:avLst/>
          </a:prstGeom>
        </p:spPr>
        <p:txBody>
          <a:bodyPr anchor="t" rtlCol="false" tIns="0" lIns="0" bIns="0" rIns="0">
            <a:spAutoFit/>
          </a:bodyPr>
          <a:lstStyle/>
          <a:p>
            <a:pPr algn="ctr">
              <a:lnSpc>
                <a:spcPts val="3499"/>
              </a:lnSpc>
              <a:spcBef>
                <a:spcPct val="0"/>
              </a:spcBef>
            </a:pPr>
            <a:r>
              <a:rPr lang="en-US" sz="2499">
                <a:solidFill>
                  <a:srgbClr val="393939"/>
                </a:solidFill>
                <a:latin typeface="Montserrat Medium"/>
              </a:rPr>
              <a:t>Yves Rocher’ın hediye göndererek tanıtmasını istediği vücut losyonunu önerecek. Ürünü koluna sürerken şişenin %100 geri dönüştürülmüş olduğundan bahsedebilir.</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421401" y="281895"/>
            <a:ext cx="8722599" cy="840105"/>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TIKTOK IÇERIK </a:t>
            </a:r>
          </a:p>
        </p:txBody>
      </p:sp>
      <p:sp>
        <p:nvSpPr>
          <p:cNvPr name="TextBox 4" id="4"/>
          <p:cNvSpPr txBox="true"/>
          <p:nvPr/>
        </p:nvSpPr>
        <p:spPr>
          <a:xfrm rot="0">
            <a:off x="7782730" y="7712365"/>
            <a:ext cx="10505270" cy="1736725"/>
          </a:xfrm>
          <a:prstGeom prst="rect">
            <a:avLst/>
          </a:prstGeom>
        </p:spPr>
        <p:txBody>
          <a:bodyPr anchor="t" rtlCol="false" tIns="0" lIns="0" bIns="0" rIns="0">
            <a:spAutoFit/>
          </a:bodyPr>
          <a:lstStyle/>
          <a:p>
            <a:pPr algn="l" marL="0" indent="0" lvl="0">
              <a:lnSpc>
                <a:spcPts val="3500"/>
              </a:lnSpc>
              <a:spcBef>
                <a:spcPct val="0"/>
              </a:spcBef>
            </a:pPr>
            <a:r>
              <a:rPr lang="en-US" sz="2500" strike="noStrike" u="none">
                <a:solidFill>
                  <a:srgbClr val="393939"/>
                </a:solidFill>
                <a:latin typeface="Montserrat Medium"/>
              </a:rPr>
              <a:t>Influencer’ımız hamile olduğu için doğal içerikli vücut bakım ürünlerine daha da dikkat ediyor. Markayla yaptığı işbirliğiyle Yves Rocher’ın roll-on deodorantını denediğini ve beğendiğini söyleyebilir.</a:t>
            </a:r>
            <a:r>
              <a:rPr lang="en-US" sz="2500" strike="noStrike" u="none">
                <a:solidFill>
                  <a:srgbClr val="393939"/>
                </a:solidFill>
                <a:latin typeface="Montserrat Medium Italics"/>
              </a:rPr>
              <a:t> </a:t>
            </a:r>
          </a:p>
        </p:txBody>
      </p:sp>
      <p:sp>
        <p:nvSpPr>
          <p:cNvPr name="Freeform 5" id="5"/>
          <p:cNvSpPr/>
          <p:nvPr/>
        </p:nvSpPr>
        <p:spPr>
          <a:xfrm flipH="false" flipV="false" rot="0">
            <a:off x="946304" y="1315611"/>
            <a:ext cx="3836396" cy="6253880"/>
          </a:xfrm>
          <a:custGeom>
            <a:avLst/>
            <a:gdLst/>
            <a:ahLst/>
            <a:cxnLst/>
            <a:rect r="r" b="b" t="t" l="l"/>
            <a:pathLst>
              <a:path h="6253880" w="3836396">
                <a:moveTo>
                  <a:pt x="0" y="0"/>
                </a:moveTo>
                <a:lnTo>
                  <a:pt x="3836397" y="0"/>
                </a:lnTo>
                <a:lnTo>
                  <a:pt x="3836397" y="6253879"/>
                </a:lnTo>
                <a:lnTo>
                  <a:pt x="0" y="6253879"/>
                </a:lnTo>
                <a:lnTo>
                  <a:pt x="0" y="0"/>
                </a:lnTo>
                <a:close/>
              </a:path>
            </a:pathLst>
          </a:custGeom>
          <a:blipFill>
            <a:blip r:embed="rId3"/>
            <a:stretch>
              <a:fillRect l="0" t="0" r="0" b="-17502"/>
            </a:stretch>
          </a:blipFill>
        </p:spPr>
      </p:sp>
      <p:sp>
        <p:nvSpPr>
          <p:cNvPr name="Freeform 6" id="6"/>
          <p:cNvSpPr/>
          <p:nvPr/>
        </p:nvSpPr>
        <p:spPr>
          <a:xfrm flipH="false" flipV="false" rot="0">
            <a:off x="8551200" y="842533"/>
            <a:ext cx="3913466" cy="6726958"/>
          </a:xfrm>
          <a:custGeom>
            <a:avLst/>
            <a:gdLst/>
            <a:ahLst/>
            <a:cxnLst/>
            <a:rect r="r" b="b" t="t" l="l"/>
            <a:pathLst>
              <a:path h="6726958" w="3913466">
                <a:moveTo>
                  <a:pt x="0" y="0"/>
                </a:moveTo>
                <a:lnTo>
                  <a:pt x="3913466" y="0"/>
                </a:lnTo>
                <a:lnTo>
                  <a:pt x="3913466" y="6726957"/>
                </a:lnTo>
                <a:lnTo>
                  <a:pt x="0" y="6726957"/>
                </a:lnTo>
                <a:lnTo>
                  <a:pt x="0" y="0"/>
                </a:lnTo>
                <a:close/>
              </a:path>
            </a:pathLst>
          </a:custGeom>
          <a:blipFill>
            <a:blip r:embed="rId4"/>
            <a:stretch>
              <a:fillRect l="0" t="0" r="0" b="-8763"/>
            </a:stretch>
          </a:blipFill>
        </p:spPr>
      </p:sp>
      <p:sp>
        <p:nvSpPr>
          <p:cNvPr name="Freeform 7" id="7"/>
          <p:cNvSpPr/>
          <p:nvPr/>
        </p:nvSpPr>
        <p:spPr>
          <a:xfrm flipH="false" flipV="false" rot="0">
            <a:off x="13184439" y="842533"/>
            <a:ext cx="3885570" cy="6726958"/>
          </a:xfrm>
          <a:custGeom>
            <a:avLst/>
            <a:gdLst/>
            <a:ahLst/>
            <a:cxnLst/>
            <a:rect r="r" b="b" t="t" l="l"/>
            <a:pathLst>
              <a:path h="6726958" w="3885570">
                <a:moveTo>
                  <a:pt x="0" y="0"/>
                </a:moveTo>
                <a:lnTo>
                  <a:pt x="3885570" y="0"/>
                </a:lnTo>
                <a:lnTo>
                  <a:pt x="3885570" y="6726957"/>
                </a:lnTo>
                <a:lnTo>
                  <a:pt x="0" y="6726957"/>
                </a:lnTo>
                <a:lnTo>
                  <a:pt x="0" y="0"/>
                </a:lnTo>
                <a:close/>
              </a:path>
            </a:pathLst>
          </a:custGeom>
          <a:blipFill>
            <a:blip r:embed="rId5"/>
            <a:stretch>
              <a:fillRect l="0" t="-6627" r="0" b="-9871"/>
            </a:stretch>
          </a:blipFill>
        </p:spPr>
      </p:sp>
      <p:sp>
        <p:nvSpPr>
          <p:cNvPr name="TextBox 8" id="8"/>
          <p:cNvSpPr txBox="true"/>
          <p:nvPr/>
        </p:nvSpPr>
        <p:spPr>
          <a:xfrm rot="0">
            <a:off x="421401" y="7712365"/>
            <a:ext cx="6616018" cy="2174875"/>
          </a:xfrm>
          <a:prstGeom prst="rect">
            <a:avLst/>
          </a:prstGeom>
        </p:spPr>
        <p:txBody>
          <a:bodyPr anchor="t" rtlCol="false" tIns="0" lIns="0" bIns="0" rIns="0">
            <a:spAutoFit/>
          </a:bodyPr>
          <a:lstStyle/>
          <a:p>
            <a:pPr>
              <a:lnSpc>
                <a:spcPts val="3500"/>
              </a:lnSpc>
              <a:spcBef>
                <a:spcPct val="0"/>
              </a:spcBef>
            </a:pPr>
            <a:r>
              <a:rPr lang="en-US" sz="2500">
                <a:solidFill>
                  <a:srgbClr val="393939"/>
                </a:solidFill>
                <a:latin typeface="Montserrat Medium"/>
              </a:rPr>
              <a:t>Yves Rocher’nin yoğun nemlendiricisini tanıtıp ürünün %95 oranında bitkisel olduğunu söyler. Kuru ciltler için bir nem bombası gibi diyip nasıl uygulanacağını anlatır.</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00213" y="6718147"/>
            <a:ext cx="1428913" cy="3928284"/>
          </a:xfrm>
          <a:custGeom>
            <a:avLst/>
            <a:gdLst/>
            <a:ahLst/>
            <a:cxnLst/>
            <a:rect r="r" b="b" t="t" l="l"/>
            <a:pathLst>
              <a:path h="3928284" w="1428913">
                <a:moveTo>
                  <a:pt x="0" y="0"/>
                </a:moveTo>
                <a:lnTo>
                  <a:pt x="1428913" y="0"/>
                </a:lnTo>
                <a:lnTo>
                  <a:pt x="1428913" y="3928284"/>
                </a:lnTo>
                <a:lnTo>
                  <a:pt x="0" y="3928284"/>
                </a:lnTo>
                <a:lnTo>
                  <a:pt x="0" y="0"/>
                </a:lnTo>
                <a:close/>
              </a:path>
            </a:pathLst>
          </a:custGeom>
          <a:blipFill>
            <a:blip r:embed="rId3"/>
            <a:stretch>
              <a:fillRect l="0" t="0" r="0" b="0"/>
            </a:stretch>
          </a:blipFill>
        </p:spPr>
      </p:sp>
      <p:sp>
        <p:nvSpPr>
          <p:cNvPr name="Freeform 4" id="4"/>
          <p:cNvSpPr/>
          <p:nvPr/>
        </p:nvSpPr>
        <p:spPr>
          <a:xfrm flipH="false" flipV="false" rot="0">
            <a:off x="16957304" y="6588354"/>
            <a:ext cx="2271236" cy="4187871"/>
          </a:xfrm>
          <a:custGeom>
            <a:avLst/>
            <a:gdLst/>
            <a:ahLst/>
            <a:cxnLst/>
            <a:rect r="r" b="b" t="t" l="l"/>
            <a:pathLst>
              <a:path h="4187871" w="2271236">
                <a:moveTo>
                  <a:pt x="0" y="0"/>
                </a:moveTo>
                <a:lnTo>
                  <a:pt x="2271235" y="0"/>
                </a:lnTo>
                <a:lnTo>
                  <a:pt x="2271235" y="4187871"/>
                </a:lnTo>
                <a:lnTo>
                  <a:pt x="0" y="4187871"/>
                </a:lnTo>
                <a:lnTo>
                  <a:pt x="0" y="0"/>
                </a:lnTo>
                <a:close/>
              </a:path>
            </a:pathLst>
          </a:custGeom>
          <a:blipFill>
            <a:blip r:embed="rId4"/>
            <a:stretch>
              <a:fillRect l="0" t="0" r="0" b="0"/>
            </a:stretch>
          </a:blipFill>
        </p:spPr>
      </p:sp>
      <p:sp>
        <p:nvSpPr>
          <p:cNvPr name="Freeform 5" id="5"/>
          <p:cNvSpPr/>
          <p:nvPr/>
        </p:nvSpPr>
        <p:spPr>
          <a:xfrm flipH="false" flipV="false" rot="0">
            <a:off x="1431063" y="8063310"/>
            <a:ext cx="2874863" cy="3585638"/>
          </a:xfrm>
          <a:custGeom>
            <a:avLst/>
            <a:gdLst/>
            <a:ahLst/>
            <a:cxnLst/>
            <a:rect r="r" b="b" t="t" l="l"/>
            <a:pathLst>
              <a:path h="3585638" w="2874863">
                <a:moveTo>
                  <a:pt x="0" y="0"/>
                </a:moveTo>
                <a:lnTo>
                  <a:pt x="2874863" y="0"/>
                </a:lnTo>
                <a:lnTo>
                  <a:pt x="2874863" y="3585637"/>
                </a:lnTo>
                <a:lnTo>
                  <a:pt x="0" y="3585637"/>
                </a:lnTo>
                <a:lnTo>
                  <a:pt x="0" y="0"/>
                </a:lnTo>
                <a:close/>
              </a:path>
            </a:pathLst>
          </a:custGeom>
          <a:blipFill>
            <a:blip r:embed="rId5"/>
            <a:stretch>
              <a:fillRect l="0" t="0" r="0" b="0"/>
            </a:stretch>
          </a:blipFill>
        </p:spPr>
      </p:sp>
      <p:sp>
        <p:nvSpPr>
          <p:cNvPr name="Freeform 6" id="6"/>
          <p:cNvSpPr/>
          <p:nvPr/>
        </p:nvSpPr>
        <p:spPr>
          <a:xfrm flipH="false" flipV="false" rot="0">
            <a:off x="15884078" y="-1827796"/>
            <a:ext cx="3450223" cy="3719979"/>
          </a:xfrm>
          <a:custGeom>
            <a:avLst/>
            <a:gdLst/>
            <a:ahLst/>
            <a:cxnLst/>
            <a:rect r="r" b="b" t="t" l="l"/>
            <a:pathLst>
              <a:path h="3719979" w="3450223">
                <a:moveTo>
                  <a:pt x="0" y="0"/>
                </a:moveTo>
                <a:lnTo>
                  <a:pt x="3450222" y="0"/>
                </a:lnTo>
                <a:lnTo>
                  <a:pt x="3450222" y="3719980"/>
                </a:lnTo>
                <a:lnTo>
                  <a:pt x="0" y="3719980"/>
                </a:lnTo>
                <a:lnTo>
                  <a:pt x="0" y="0"/>
                </a:lnTo>
                <a:close/>
              </a:path>
            </a:pathLst>
          </a:custGeom>
          <a:blipFill>
            <a:blip r:embed="rId6"/>
            <a:stretch>
              <a:fillRect l="0" t="0" r="0" b="0"/>
            </a:stretch>
          </a:blipFill>
        </p:spPr>
      </p:sp>
      <p:sp>
        <p:nvSpPr>
          <p:cNvPr name="Freeform 7" id="7"/>
          <p:cNvSpPr/>
          <p:nvPr/>
        </p:nvSpPr>
        <p:spPr>
          <a:xfrm flipH="false" flipV="false" rot="0">
            <a:off x="17079975" y="2601172"/>
            <a:ext cx="2849395" cy="3276493"/>
          </a:xfrm>
          <a:custGeom>
            <a:avLst/>
            <a:gdLst/>
            <a:ahLst/>
            <a:cxnLst/>
            <a:rect r="r" b="b" t="t" l="l"/>
            <a:pathLst>
              <a:path h="3276493" w="2849395">
                <a:moveTo>
                  <a:pt x="0" y="0"/>
                </a:moveTo>
                <a:lnTo>
                  <a:pt x="2849396" y="0"/>
                </a:lnTo>
                <a:lnTo>
                  <a:pt x="2849396" y="3276493"/>
                </a:lnTo>
                <a:lnTo>
                  <a:pt x="0" y="3276493"/>
                </a:lnTo>
                <a:lnTo>
                  <a:pt x="0" y="0"/>
                </a:lnTo>
                <a:close/>
              </a:path>
            </a:pathLst>
          </a:custGeom>
          <a:blipFill>
            <a:blip r:embed="rId7"/>
            <a:stretch>
              <a:fillRect l="0" t="0" r="0" b="0"/>
            </a:stretch>
          </a:blipFill>
        </p:spPr>
      </p:sp>
      <p:sp>
        <p:nvSpPr>
          <p:cNvPr name="Freeform 8" id="8"/>
          <p:cNvSpPr/>
          <p:nvPr/>
        </p:nvSpPr>
        <p:spPr>
          <a:xfrm flipH="false" flipV="false" rot="0">
            <a:off x="-1424783" y="-1376524"/>
            <a:ext cx="3478053" cy="3347626"/>
          </a:xfrm>
          <a:custGeom>
            <a:avLst/>
            <a:gdLst/>
            <a:ahLst/>
            <a:cxnLst/>
            <a:rect r="r" b="b" t="t" l="l"/>
            <a:pathLst>
              <a:path h="3347626" w="3478053">
                <a:moveTo>
                  <a:pt x="0" y="0"/>
                </a:moveTo>
                <a:lnTo>
                  <a:pt x="3478053" y="0"/>
                </a:lnTo>
                <a:lnTo>
                  <a:pt x="3478053" y="3347626"/>
                </a:lnTo>
                <a:lnTo>
                  <a:pt x="0" y="3347626"/>
                </a:lnTo>
                <a:lnTo>
                  <a:pt x="0" y="0"/>
                </a:lnTo>
                <a:close/>
              </a:path>
            </a:pathLst>
          </a:custGeom>
          <a:blipFill>
            <a:blip r:embed="rId8"/>
            <a:stretch>
              <a:fillRect l="0" t="0" r="0" b="0"/>
            </a:stretch>
          </a:blipFill>
        </p:spPr>
      </p:sp>
      <p:sp>
        <p:nvSpPr>
          <p:cNvPr name="Freeform 9" id="9"/>
          <p:cNvSpPr/>
          <p:nvPr/>
        </p:nvSpPr>
        <p:spPr>
          <a:xfrm flipH="false" flipV="false" rot="-1815757">
            <a:off x="10586100" y="8150430"/>
            <a:ext cx="5354434" cy="3895351"/>
          </a:xfrm>
          <a:custGeom>
            <a:avLst/>
            <a:gdLst/>
            <a:ahLst/>
            <a:cxnLst/>
            <a:rect r="r" b="b" t="t" l="l"/>
            <a:pathLst>
              <a:path h="3895351" w="5354434">
                <a:moveTo>
                  <a:pt x="0" y="0"/>
                </a:moveTo>
                <a:lnTo>
                  <a:pt x="5354434" y="0"/>
                </a:lnTo>
                <a:lnTo>
                  <a:pt x="5354434" y="3895351"/>
                </a:lnTo>
                <a:lnTo>
                  <a:pt x="0" y="3895351"/>
                </a:lnTo>
                <a:lnTo>
                  <a:pt x="0" y="0"/>
                </a:lnTo>
                <a:close/>
              </a:path>
            </a:pathLst>
          </a:custGeom>
          <a:blipFill>
            <a:blip r:embed="rId9"/>
            <a:stretch>
              <a:fillRect l="0" t="0" r="0" b="0"/>
            </a:stretch>
          </a:blipFill>
        </p:spPr>
      </p:sp>
      <p:sp>
        <p:nvSpPr>
          <p:cNvPr name="Freeform 10" id="10"/>
          <p:cNvSpPr/>
          <p:nvPr/>
        </p:nvSpPr>
        <p:spPr>
          <a:xfrm flipH="false" flipV="false" rot="0">
            <a:off x="6347013" y="-2615392"/>
            <a:ext cx="3873243" cy="3882951"/>
          </a:xfrm>
          <a:custGeom>
            <a:avLst/>
            <a:gdLst/>
            <a:ahLst/>
            <a:cxnLst/>
            <a:rect r="r" b="b" t="t" l="l"/>
            <a:pathLst>
              <a:path h="3882951" w="3873243">
                <a:moveTo>
                  <a:pt x="0" y="0"/>
                </a:moveTo>
                <a:lnTo>
                  <a:pt x="3873244" y="0"/>
                </a:lnTo>
                <a:lnTo>
                  <a:pt x="3873244" y="3882950"/>
                </a:lnTo>
                <a:lnTo>
                  <a:pt x="0" y="3882950"/>
                </a:lnTo>
                <a:lnTo>
                  <a:pt x="0" y="0"/>
                </a:lnTo>
                <a:close/>
              </a:path>
            </a:pathLst>
          </a:custGeom>
          <a:blipFill>
            <a:blip r:embed="rId10"/>
            <a:stretch>
              <a:fillRect l="0" t="0" r="0" b="0"/>
            </a:stretch>
          </a:blipFill>
        </p:spPr>
      </p:sp>
      <p:sp>
        <p:nvSpPr>
          <p:cNvPr name="Freeform 11" id="11"/>
          <p:cNvSpPr/>
          <p:nvPr/>
        </p:nvSpPr>
        <p:spPr>
          <a:xfrm flipH="false" flipV="false" rot="0">
            <a:off x="5058363" y="8682289"/>
            <a:ext cx="4158580" cy="4326221"/>
          </a:xfrm>
          <a:custGeom>
            <a:avLst/>
            <a:gdLst/>
            <a:ahLst/>
            <a:cxnLst/>
            <a:rect r="r" b="b" t="t" l="l"/>
            <a:pathLst>
              <a:path h="4326221" w="4158580">
                <a:moveTo>
                  <a:pt x="0" y="0"/>
                </a:moveTo>
                <a:lnTo>
                  <a:pt x="4158581" y="0"/>
                </a:lnTo>
                <a:lnTo>
                  <a:pt x="4158581" y="4326222"/>
                </a:lnTo>
                <a:lnTo>
                  <a:pt x="0" y="4326222"/>
                </a:lnTo>
                <a:lnTo>
                  <a:pt x="0" y="0"/>
                </a:lnTo>
                <a:close/>
              </a:path>
            </a:pathLst>
          </a:custGeom>
          <a:blipFill>
            <a:blip r:embed="rId11"/>
            <a:stretch>
              <a:fillRect l="0" t="0" r="0" b="0"/>
            </a:stretch>
          </a:blipFill>
        </p:spPr>
      </p:sp>
      <p:sp>
        <p:nvSpPr>
          <p:cNvPr name="Freeform 12" id="12"/>
          <p:cNvSpPr/>
          <p:nvPr/>
        </p:nvSpPr>
        <p:spPr>
          <a:xfrm flipH="false" flipV="false" rot="0">
            <a:off x="3181948" y="-1974472"/>
            <a:ext cx="2041115" cy="3242030"/>
          </a:xfrm>
          <a:custGeom>
            <a:avLst/>
            <a:gdLst/>
            <a:ahLst/>
            <a:cxnLst/>
            <a:rect r="r" b="b" t="t" l="l"/>
            <a:pathLst>
              <a:path h="3242030" w="2041115">
                <a:moveTo>
                  <a:pt x="0" y="0"/>
                </a:moveTo>
                <a:lnTo>
                  <a:pt x="2041115" y="0"/>
                </a:lnTo>
                <a:lnTo>
                  <a:pt x="2041115" y="3242030"/>
                </a:lnTo>
                <a:lnTo>
                  <a:pt x="0" y="3242030"/>
                </a:lnTo>
                <a:lnTo>
                  <a:pt x="0" y="0"/>
                </a:lnTo>
                <a:close/>
              </a:path>
            </a:pathLst>
          </a:custGeom>
          <a:blipFill>
            <a:blip r:embed="rId12"/>
            <a:stretch>
              <a:fillRect l="0" t="0" r="0" b="0"/>
            </a:stretch>
          </a:blipFill>
        </p:spPr>
      </p:sp>
      <p:sp>
        <p:nvSpPr>
          <p:cNvPr name="Freeform 13" id="13"/>
          <p:cNvSpPr/>
          <p:nvPr/>
        </p:nvSpPr>
        <p:spPr>
          <a:xfrm flipH="false" flipV="false" rot="0">
            <a:off x="-1153535" y="2554892"/>
            <a:ext cx="2307069" cy="3369054"/>
          </a:xfrm>
          <a:custGeom>
            <a:avLst/>
            <a:gdLst/>
            <a:ahLst/>
            <a:cxnLst/>
            <a:rect r="r" b="b" t="t" l="l"/>
            <a:pathLst>
              <a:path h="3369054" w="2307069">
                <a:moveTo>
                  <a:pt x="0" y="0"/>
                </a:moveTo>
                <a:lnTo>
                  <a:pt x="2307070" y="0"/>
                </a:lnTo>
                <a:lnTo>
                  <a:pt x="2307070" y="3369053"/>
                </a:lnTo>
                <a:lnTo>
                  <a:pt x="0" y="3369053"/>
                </a:lnTo>
                <a:lnTo>
                  <a:pt x="0" y="0"/>
                </a:lnTo>
                <a:close/>
              </a:path>
            </a:pathLst>
          </a:custGeom>
          <a:blipFill>
            <a:blip r:embed="rId13"/>
            <a:stretch>
              <a:fillRect l="0" t="0" r="0" b="0"/>
            </a:stretch>
          </a:blipFill>
        </p:spPr>
      </p:sp>
      <p:sp>
        <p:nvSpPr>
          <p:cNvPr name="Freeform 14" id="14"/>
          <p:cNvSpPr/>
          <p:nvPr/>
        </p:nvSpPr>
        <p:spPr>
          <a:xfrm flipH="false" flipV="false" rot="-5400000">
            <a:off x="12042939" y="-2160677"/>
            <a:ext cx="2018457" cy="4838013"/>
          </a:xfrm>
          <a:custGeom>
            <a:avLst/>
            <a:gdLst/>
            <a:ahLst/>
            <a:cxnLst/>
            <a:rect r="r" b="b" t="t" l="l"/>
            <a:pathLst>
              <a:path h="4838013" w="2018457">
                <a:moveTo>
                  <a:pt x="0" y="0"/>
                </a:moveTo>
                <a:lnTo>
                  <a:pt x="2018456" y="0"/>
                </a:lnTo>
                <a:lnTo>
                  <a:pt x="2018456" y="4838013"/>
                </a:lnTo>
                <a:lnTo>
                  <a:pt x="0" y="4838013"/>
                </a:lnTo>
                <a:lnTo>
                  <a:pt x="0" y="0"/>
                </a:lnTo>
                <a:close/>
              </a:path>
            </a:pathLst>
          </a:custGeom>
          <a:blipFill>
            <a:blip r:embed="rId14"/>
            <a:stretch>
              <a:fillRect l="0" t="0" r="0" b="0"/>
            </a:stretch>
          </a:blipFill>
        </p:spPr>
      </p:sp>
      <p:sp>
        <p:nvSpPr>
          <p:cNvPr name="TextBox 15" id="15"/>
          <p:cNvSpPr txBox="true"/>
          <p:nvPr/>
        </p:nvSpPr>
        <p:spPr>
          <a:xfrm rot="0">
            <a:off x="3342815" y="3790014"/>
            <a:ext cx="11748257" cy="2474595"/>
          </a:xfrm>
          <a:prstGeom prst="rect">
            <a:avLst/>
          </a:prstGeom>
        </p:spPr>
        <p:txBody>
          <a:bodyPr anchor="t" rtlCol="false" tIns="0" lIns="0" bIns="0" rIns="0">
            <a:spAutoFit/>
          </a:bodyPr>
          <a:lstStyle/>
          <a:p>
            <a:pPr algn="ctr">
              <a:lnSpc>
                <a:spcPts val="9540"/>
              </a:lnSpc>
            </a:pPr>
            <a:r>
              <a:rPr lang="en-US" sz="9000" spc="-513">
                <a:solidFill>
                  <a:srgbClr val="607942"/>
                </a:solidFill>
                <a:latin typeface="Roboto"/>
              </a:rPr>
              <a:t>BIZI DINLEDIĞINIZ IÇIN TEŞEKKÜRLER.</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874149" y="1735943"/>
            <a:ext cx="4719523" cy="3573940"/>
          </a:xfrm>
          <a:custGeom>
            <a:avLst/>
            <a:gdLst/>
            <a:ahLst/>
            <a:cxnLst/>
            <a:rect r="r" b="b" t="t" l="l"/>
            <a:pathLst>
              <a:path h="3573940" w="4719523">
                <a:moveTo>
                  <a:pt x="0" y="0"/>
                </a:moveTo>
                <a:lnTo>
                  <a:pt x="4719523" y="0"/>
                </a:lnTo>
                <a:lnTo>
                  <a:pt x="4719523" y="3573940"/>
                </a:lnTo>
                <a:lnTo>
                  <a:pt x="0" y="3573940"/>
                </a:lnTo>
                <a:lnTo>
                  <a:pt x="0" y="0"/>
                </a:lnTo>
                <a:close/>
              </a:path>
            </a:pathLst>
          </a:custGeom>
          <a:blipFill>
            <a:blip r:embed="rId3"/>
            <a:stretch>
              <a:fillRect l="-8990" t="-13462" r="-7355" b="-10792"/>
            </a:stretch>
          </a:blipFill>
        </p:spPr>
      </p:sp>
      <p:sp>
        <p:nvSpPr>
          <p:cNvPr name="Freeform 4" id="4"/>
          <p:cNvSpPr/>
          <p:nvPr/>
        </p:nvSpPr>
        <p:spPr>
          <a:xfrm flipH="false" flipV="false" rot="0">
            <a:off x="1315989" y="4747104"/>
            <a:ext cx="8954725" cy="4972506"/>
          </a:xfrm>
          <a:custGeom>
            <a:avLst/>
            <a:gdLst/>
            <a:ahLst/>
            <a:cxnLst/>
            <a:rect r="r" b="b" t="t" l="l"/>
            <a:pathLst>
              <a:path h="4972506" w="8954725">
                <a:moveTo>
                  <a:pt x="0" y="0"/>
                </a:moveTo>
                <a:lnTo>
                  <a:pt x="8954725" y="0"/>
                </a:lnTo>
                <a:lnTo>
                  <a:pt x="8954725" y="4972507"/>
                </a:lnTo>
                <a:lnTo>
                  <a:pt x="0" y="4972507"/>
                </a:lnTo>
                <a:lnTo>
                  <a:pt x="0" y="0"/>
                </a:lnTo>
                <a:close/>
              </a:path>
            </a:pathLst>
          </a:custGeom>
          <a:blipFill>
            <a:blip r:embed="rId4"/>
            <a:stretch>
              <a:fillRect l="0" t="0" r="0" b="0"/>
            </a:stretch>
          </a:blipFill>
        </p:spPr>
      </p:sp>
      <p:sp>
        <p:nvSpPr>
          <p:cNvPr name="TextBox 5" id="5"/>
          <p:cNvSpPr txBox="true"/>
          <p:nvPr/>
        </p:nvSpPr>
        <p:spPr>
          <a:xfrm rot="0">
            <a:off x="604168" y="533113"/>
            <a:ext cx="12808048" cy="840108"/>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MARKANIN DOĞUŞU VE HEDEF KITLESİ</a:t>
            </a:r>
          </a:p>
        </p:txBody>
      </p:sp>
      <p:sp>
        <p:nvSpPr>
          <p:cNvPr name="TextBox 6" id="6"/>
          <p:cNvSpPr txBox="true"/>
          <p:nvPr/>
        </p:nvSpPr>
        <p:spPr>
          <a:xfrm rot="0">
            <a:off x="604168" y="1910559"/>
            <a:ext cx="10378367" cy="2836545"/>
          </a:xfrm>
          <a:prstGeom prst="rect">
            <a:avLst/>
          </a:prstGeom>
        </p:spPr>
        <p:txBody>
          <a:bodyPr anchor="t" rtlCol="false" tIns="0" lIns="0" bIns="0" rIns="0">
            <a:spAutoFit/>
          </a:bodyPr>
          <a:lstStyle/>
          <a:p>
            <a:pPr>
              <a:lnSpc>
                <a:spcPts val="3779"/>
              </a:lnSpc>
            </a:pPr>
            <a:r>
              <a:rPr lang="en-US" sz="2700">
                <a:solidFill>
                  <a:srgbClr val="393939"/>
                </a:solidFill>
                <a:latin typeface="Montserrat Medium"/>
              </a:rPr>
              <a:t>Yves Rocher France, Yves Rocher tarafından 1959 yılında La Gacilly'de kurulmuş ve merkezi Rennes'de bulunan bir kozmetik firmasıdır. Amacı, doğanın en iyisini herkes için erişilebilir kılmak ve bitkilerin doğadan cildinize kadar olan sürecini size en iyi şekilde sunmaktır.</a:t>
            </a:r>
          </a:p>
          <a:p>
            <a:pPr>
              <a:lnSpc>
                <a:spcPts val="3779"/>
              </a:lnSpc>
              <a:spcBef>
                <a:spcPct val="0"/>
              </a:spcBef>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72120" y="1854166"/>
            <a:ext cx="5227910" cy="5227910"/>
          </a:xfrm>
          <a:custGeom>
            <a:avLst/>
            <a:gdLst/>
            <a:ahLst/>
            <a:cxnLst/>
            <a:rect r="r" b="b" t="t" l="l"/>
            <a:pathLst>
              <a:path h="5227910" w="5227910">
                <a:moveTo>
                  <a:pt x="0" y="0"/>
                </a:moveTo>
                <a:lnTo>
                  <a:pt x="5227911" y="0"/>
                </a:lnTo>
                <a:lnTo>
                  <a:pt x="5227911" y="5227910"/>
                </a:lnTo>
                <a:lnTo>
                  <a:pt x="0" y="5227910"/>
                </a:lnTo>
                <a:lnTo>
                  <a:pt x="0" y="0"/>
                </a:lnTo>
                <a:close/>
              </a:path>
            </a:pathLst>
          </a:custGeom>
          <a:blipFill>
            <a:blip r:embed="rId3"/>
            <a:stretch>
              <a:fillRect l="0" t="0" r="0" b="0"/>
            </a:stretch>
          </a:blipFill>
        </p:spPr>
      </p:sp>
      <p:sp>
        <p:nvSpPr>
          <p:cNvPr name="Freeform 4" id="4"/>
          <p:cNvSpPr/>
          <p:nvPr/>
        </p:nvSpPr>
        <p:spPr>
          <a:xfrm flipH="false" flipV="false" rot="0">
            <a:off x="883352" y="5588309"/>
            <a:ext cx="11217335" cy="4338293"/>
          </a:xfrm>
          <a:custGeom>
            <a:avLst/>
            <a:gdLst/>
            <a:ahLst/>
            <a:cxnLst/>
            <a:rect r="r" b="b" t="t" l="l"/>
            <a:pathLst>
              <a:path h="4338293" w="11217335">
                <a:moveTo>
                  <a:pt x="0" y="0"/>
                </a:moveTo>
                <a:lnTo>
                  <a:pt x="11217335" y="0"/>
                </a:lnTo>
                <a:lnTo>
                  <a:pt x="11217335" y="4338292"/>
                </a:lnTo>
                <a:lnTo>
                  <a:pt x="0" y="4338292"/>
                </a:lnTo>
                <a:lnTo>
                  <a:pt x="0" y="0"/>
                </a:lnTo>
                <a:close/>
              </a:path>
            </a:pathLst>
          </a:custGeom>
          <a:blipFill>
            <a:blip r:embed="rId4"/>
            <a:stretch>
              <a:fillRect l="-10569" t="-50821" r="-4592" b="-16591"/>
            </a:stretch>
          </a:blipFill>
        </p:spPr>
      </p:sp>
      <p:sp>
        <p:nvSpPr>
          <p:cNvPr name="TextBox 5" id="5"/>
          <p:cNvSpPr txBox="true"/>
          <p:nvPr/>
        </p:nvSpPr>
        <p:spPr>
          <a:xfrm rot="0">
            <a:off x="604168" y="533113"/>
            <a:ext cx="12808048" cy="840108"/>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MARKANIN DOĞUŞU VE HEDEF KITLESİ</a:t>
            </a:r>
          </a:p>
        </p:txBody>
      </p:sp>
      <p:sp>
        <p:nvSpPr>
          <p:cNvPr name="TextBox 6" id="6"/>
          <p:cNvSpPr txBox="true"/>
          <p:nvPr/>
        </p:nvSpPr>
        <p:spPr>
          <a:xfrm rot="0">
            <a:off x="604168" y="1504504"/>
            <a:ext cx="11775703" cy="4265295"/>
          </a:xfrm>
          <a:prstGeom prst="rect">
            <a:avLst/>
          </a:prstGeom>
        </p:spPr>
        <p:txBody>
          <a:bodyPr anchor="t" rtlCol="false" tIns="0" lIns="0" bIns="0" rIns="0">
            <a:spAutoFit/>
          </a:bodyPr>
          <a:lstStyle/>
          <a:p>
            <a:pPr>
              <a:lnSpc>
                <a:spcPts val="3779"/>
              </a:lnSpc>
            </a:pPr>
          </a:p>
          <a:p>
            <a:pPr marL="582930" indent="-291465" lvl="1">
              <a:lnSpc>
                <a:spcPts val="3779"/>
              </a:lnSpc>
              <a:buFont typeface="Arial"/>
              <a:buChar char="•"/>
            </a:pPr>
            <a:r>
              <a:rPr lang="en-US" sz="2700">
                <a:solidFill>
                  <a:srgbClr val="393939"/>
                </a:solidFill>
                <a:latin typeface="Montserrat Medium"/>
              </a:rPr>
              <a:t>18-60 yaş arası,</a:t>
            </a:r>
          </a:p>
          <a:p>
            <a:pPr marL="582930" indent="-291465" lvl="1">
              <a:lnSpc>
                <a:spcPts val="3779"/>
              </a:lnSpc>
              <a:buFont typeface="Arial"/>
              <a:buChar char="•"/>
            </a:pPr>
            <a:r>
              <a:rPr lang="en-US" sz="2700">
                <a:solidFill>
                  <a:srgbClr val="393939"/>
                </a:solidFill>
                <a:latin typeface="Montserrat Medium"/>
              </a:rPr>
              <a:t>Genel olarak kadınlara yönelik ürünler,</a:t>
            </a:r>
          </a:p>
          <a:p>
            <a:pPr marL="582930" indent="-291465" lvl="1">
              <a:lnSpc>
                <a:spcPts val="3779"/>
              </a:lnSpc>
              <a:buFont typeface="Arial"/>
              <a:buChar char="•"/>
            </a:pPr>
            <a:r>
              <a:rPr lang="en-US" sz="2700">
                <a:solidFill>
                  <a:srgbClr val="393939"/>
                </a:solidFill>
                <a:latin typeface="Montserrat Medium"/>
              </a:rPr>
              <a:t>B, B+, C seviyesi,</a:t>
            </a:r>
          </a:p>
          <a:p>
            <a:pPr marL="582930" indent="-291465" lvl="1">
              <a:lnSpc>
                <a:spcPts val="3779"/>
              </a:lnSpc>
              <a:buFont typeface="Arial"/>
              <a:buChar char="•"/>
            </a:pPr>
            <a:r>
              <a:rPr lang="en-US" sz="2700">
                <a:solidFill>
                  <a:srgbClr val="393939"/>
                </a:solidFill>
                <a:latin typeface="Montserrat Medium"/>
              </a:rPr>
              <a:t>Kozmetik ürünlerde doğallığa önem veren, hayvanlara ve çevreye karşı duyarlı davranan kişiler tercih ediyor.</a:t>
            </a:r>
          </a:p>
          <a:p>
            <a:pPr marL="582930" indent="-291465" lvl="1">
              <a:lnSpc>
                <a:spcPts val="3779"/>
              </a:lnSpc>
              <a:buFont typeface="Arial"/>
              <a:buChar char="•"/>
            </a:pPr>
            <a:r>
              <a:rPr lang="en-US" sz="2700">
                <a:solidFill>
                  <a:srgbClr val="393939"/>
                </a:solidFill>
                <a:latin typeface="Montserrat Medium"/>
              </a:rPr>
              <a:t>Satın alma alışkanlıkları; online alışverişe yatkın ve sosyal medya ve mobil cihazları sıkça kullanan kişiler</a:t>
            </a:r>
          </a:p>
          <a:p>
            <a:pPr>
              <a:lnSpc>
                <a:spcPts val="3779"/>
              </a:lnSpc>
              <a:spcBef>
                <a:spcPct val="0"/>
              </a:spcBef>
            </a:pP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4818341" y="1355203"/>
            <a:ext cx="3322098" cy="3322098"/>
          </a:xfrm>
          <a:custGeom>
            <a:avLst/>
            <a:gdLst/>
            <a:ahLst/>
            <a:cxnLst/>
            <a:rect r="r" b="b" t="t" l="l"/>
            <a:pathLst>
              <a:path h="3322098" w="3322098">
                <a:moveTo>
                  <a:pt x="0" y="0"/>
                </a:moveTo>
                <a:lnTo>
                  <a:pt x="3322098" y="0"/>
                </a:lnTo>
                <a:lnTo>
                  <a:pt x="3322098" y="3322098"/>
                </a:lnTo>
                <a:lnTo>
                  <a:pt x="0" y="3322098"/>
                </a:lnTo>
                <a:lnTo>
                  <a:pt x="0" y="0"/>
                </a:lnTo>
                <a:close/>
              </a:path>
            </a:pathLst>
          </a:custGeom>
          <a:blipFill>
            <a:blip r:embed="rId3">
              <a:alphaModFix amt="60000"/>
            </a:blip>
            <a:stretch>
              <a:fillRect l="0" t="0" r="0" b="0"/>
            </a:stretch>
          </a:blipFill>
        </p:spPr>
      </p:sp>
      <p:sp>
        <p:nvSpPr>
          <p:cNvPr name="Freeform 4" id="4"/>
          <p:cNvSpPr/>
          <p:nvPr/>
        </p:nvSpPr>
        <p:spPr>
          <a:xfrm flipH="false" flipV="false" rot="0">
            <a:off x="0" y="4773614"/>
            <a:ext cx="5245361" cy="5245361"/>
          </a:xfrm>
          <a:custGeom>
            <a:avLst/>
            <a:gdLst/>
            <a:ahLst/>
            <a:cxnLst/>
            <a:rect r="r" b="b" t="t" l="l"/>
            <a:pathLst>
              <a:path h="5245361" w="5245361">
                <a:moveTo>
                  <a:pt x="0" y="0"/>
                </a:moveTo>
                <a:lnTo>
                  <a:pt x="5245361" y="0"/>
                </a:lnTo>
                <a:lnTo>
                  <a:pt x="5245361" y="5245361"/>
                </a:lnTo>
                <a:lnTo>
                  <a:pt x="0" y="5245361"/>
                </a:lnTo>
                <a:lnTo>
                  <a:pt x="0" y="0"/>
                </a:lnTo>
                <a:close/>
              </a:path>
            </a:pathLst>
          </a:custGeom>
          <a:blipFill>
            <a:blip r:embed="rId4">
              <a:alphaModFix amt="59000"/>
            </a:blip>
            <a:stretch>
              <a:fillRect l="0" t="0" r="0" b="0"/>
            </a:stretch>
          </a:blipFill>
        </p:spPr>
      </p:sp>
      <p:sp>
        <p:nvSpPr>
          <p:cNvPr name="TextBox 5" id="5"/>
          <p:cNvSpPr txBox="true"/>
          <p:nvPr/>
        </p:nvSpPr>
        <p:spPr>
          <a:xfrm rot="0">
            <a:off x="433246" y="1570881"/>
            <a:ext cx="11643804" cy="3106420"/>
          </a:xfrm>
          <a:prstGeom prst="rect">
            <a:avLst/>
          </a:prstGeom>
        </p:spPr>
        <p:txBody>
          <a:bodyPr anchor="t" rtlCol="false" tIns="0" lIns="0" bIns="0" rIns="0">
            <a:spAutoFit/>
          </a:bodyPr>
          <a:lstStyle/>
          <a:p>
            <a:pPr>
              <a:lnSpc>
                <a:spcPts val="3080"/>
              </a:lnSpc>
            </a:pPr>
            <a:r>
              <a:rPr lang="en-US" sz="2200">
                <a:solidFill>
                  <a:srgbClr val="393939"/>
                </a:solidFill>
                <a:latin typeface="Montserrat Medium"/>
              </a:rPr>
              <a:t>Sosyal medyanin onemi gunumuzde artik tartismaya acik bir konu degildir. Her markanin, ister kucuk ister buyuk olsun- sosyal medya hesaplarini nitelikli ve duzenli bir bicimde kullanmasi gerekmektedir. Yves Rocher’nin TikTok platformunda yeterince aktif olmadigini gozlemledik ve genc yetiskin kitleye ulasmak icin TikTok’un guclu bir arac oldugu kanisina vardik. </a:t>
            </a:r>
          </a:p>
          <a:p>
            <a:pPr>
              <a:lnSpc>
                <a:spcPts val="3080"/>
              </a:lnSpc>
              <a:spcBef>
                <a:spcPct val="0"/>
              </a:spcBef>
            </a:pPr>
            <a:r>
              <a:rPr lang="en-US" sz="2200">
                <a:solidFill>
                  <a:srgbClr val="393939"/>
                </a:solidFill>
                <a:latin typeface="Montserrat Medium"/>
              </a:rPr>
              <a:t>Cevre dostu ve temiz icerikli bir marka olarak bilinen Yves Rocher, TikTok araciligiyla genclerle dogrudan iletisime gecip markayla bir bag kurmalarina olanak saglayacagini dusunuyoruz. </a:t>
            </a:r>
          </a:p>
        </p:txBody>
      </p:sp>
      <p:sp>
        <p:nvSpPr>
          <p:cNvPr name="TextBox 6" id="6"/>
          <p:cNvSpPr txBox="true"/>
          <p:nvPr/>
        </p:nvSpPr>
        <p:spPr>
          <a:xfrm rot="0">
            <a:off x="833768" y="419844"/>
            <a:ext cx="14532656" cy="840108"/>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SOSYAL MEDYA PAZARLAMA</a:t>
            </a:r>
          </a:p>
        </p:txBody>
      </p:sp>
      <p:sp>
        <p:nvSpPr>
          <p:cNvPr name="TextBox 7" id="7"/>
          <p:cNvSpPr txBox="true"/>
          <p:nvPr/>
        </p:nvSpPr>
        <p:spPr>
          <a:xfrm rot="0">
            <a:off x="5982766" y="6011846"/>
            <a:ext cx="10496624" cy="3106419"/>
          </a:xfrm>
          <a:prstGeom prst="rect">
            <a:avLst/>
          </a:prstGeom>
        </p:spPr>
        <p:txBody>
          <a:bodyPr anchor="t" rtlCol="false" tIns="0" lIns="0" bIns="0" rIns="0">
            <a:spAutoFit/>
          </a:bodyPr>
          <a:lstStyle/>
          <a:p>
            <a:pPr>
              <a:lnSpc>
                <a:spcPts val="3080"/>
              </a:lnSpc>
            </a:pPr>
            <a:r>
              <a:rPr lang="en-US" sz="2200">
                <a:solidFill>
                  <a:srgbClr val="393939"/>
                </a:solidFill>
                <a:latin typeface="Canva Sans Bold"/>
              </a:rPr>
              <a:t>Sunumun ilerleyen kisimlarinda bahsedecegimiz bes mikro influencer araciligiyla Yves Rocher’nin surdurulebilir, temiz icerikli ve cevre dostu kisiligini vurgulamak istiyoruz. Yves Rocher’nin hedef kitlesinin cevreci, hayvan dostu ve surdurulebilir yasama onem veren kisiler oldugu goz onunde bulunduruldugunda bu konular araciligiyla pazarlamasinin yapilmasinin mantikli olduguna karar verdik. #DogaIcinEylemlerimiz hashtagi altinda barinan icerikleri TikTok araciligiyla genc kitleye duyurmayi ve markanin samimiyetini one cikarmayi hedefliyoruz. </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7E1"/>
        </a:solidFill>
      </p:bgPr>
    </p:bg>
    <p:spTree>
      <p:nvGrpSpPr>
        <p:cNvPr id="1" name=""/>
        <p:cNvGrpSpPr/>
        <p:nvPr/>
      </p:nvGrpSpPr>
      <p:grpSpPr>
        <a:xfrm>
          <a:off x="0" y="0"/>
          <a:ext cx="0" cy="0"/>
          <a:chOff x="0" y="0"/>
          <a:chExt cx="0" cy="0"/>
        </a:xfrm>
      </p:grpSpPr>
      <p:sp>
        <p:nvSpPr>
          <p:cNvPr name="Freeform 2" id="2"/>
          <p:cNvSpPr/>
          <p:nvPr/>
        </p:nvSpPr>
        <p:spPr>
          <a:xfrm flipH="false" flipV="false" rot="0">
            <a:off x="2964335" y="0"/>
            <a:ext cx="12730809" cy="6081024"/>
          </a:xfrm>
          <a:custGeom>
            <a:avLst/>
            <a:gdLst/>
            <a:ahLst/>
            <a:cxnLst/>
            <a:rect r="r" b="b" t="t" l="l"/>
            <a:pathLst>
              <a:path h="6081024" w="12730809">
                <a:moveTo>
                  <a:pt x="0" y="0"/>
                </a:moveTo>
                <a:lnTo>
                  <a:pt x="12730809" y="0"/>
                </a:lnTo>
                <a:lnTo>
                  <a:pt x="12730809" y="6081024"/>
                </a:lnTo>
                <a:lnTo>
                  <a:pt x="0" y="6081024"/>
                </a:lnTo>
                <a:lnTo>
                  <a:pt x="0" y="0"/>
                </a:lnTo>
                <a:close/>
              </a:path>
            </a:pathLst>
          </a:custGeom>
          <a:blipFill>
            <a:blip r:embed="rId2"/>
            <a:stretch>
              <a:fillRect l="0" t="-331" r="0" b="-11424"/>
            </a:stretch>
          </a:blipFill>
        </p:spPr>
      </p:sp>
      <p:sp>
        <p:nvSpPr>
          <p:cNvPr name="TextBox 3" id="3"/>
          <p:cNvSpPr txBox="true"/>
          <p:nvPr/>
        </p:nvSpPr>
        <p:spPr>
          <a:xfrm rot="0">
            <a:off x="2964335" y="6832105"/>
            <a:ext cx="11774240" cy="1819910"/>
          </a:xfrm>
          <a:prstGeom prst="rect">
            <a:avLst/>
          </a:prstGeom>
        </p:spPr>
        <p:txBody>
          <a:bodyPr anchor="t" rtlCol="false" tIns="0" lIns="0" bIns="0" rIns="0">
            <a:spAutoFit/>
          </a:bodyPr>
          <a:lstStyle/>
          <a:p>
            <a:pPr>
              <a:lnSpc>
                <a:spcPts val="3640"/>
              </a:lnSpc>
            </a:pPr>
            <a:r>
              <a:rPr lang="en-US" sz="2600">
                <a:solidFill>
                  <a:srgbClr val="000000"/>
                </a:solidFill>
                <a:latin typeface="Canva Sans"/>
              </a:rPr>
              <a:t>TikTok’ta videolar, anketler ve filtreler araciligiyla cevre farkindaligini artirmayi ve Yves Rocher’nin dunyanin onde gelen cilt bakimi markalarindan biri olarak bu amaca sagladigi katkilari</a:t>
            </a:r>
            <a:r>
              <a:rPr lang="en-US" sz="2600">
                <a:solidFill>
                  <a:srgbClr val="000000"/>
                </a:solidFill>
                <a:latin typeface="Canva Sans"/>
              </a:rPr>
              <a:t> altini cizerek duyurmayi amacliyoruz. </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348520" y="7146340"/>
            <a:ext cx="5844192" cy="2892875"/>
          </a:xfrm>
          <a:custGeom>
            <a:avLst/>
            <a:gdLst/>
            <a:ahLst/>
            <a:cxnLst/>
            <a:rect r="r" b="b" t="t" l="l"/>
            <a:pathLst>
              <a:path h="2892875" w="5844192">
                <a:moveTo>
                  <a:pt x="0" y="0"/>
                </a:moveTo>
                <a:lnTo>
                  <a:pt x="5844193" y="0"/>
                </a:lnTo>
                <a:lnTo>
                  <a:pt x="5844193" y="2892875"/>
                </a:lnTo>
                <a:lnTo>
                  <a:pt x="0" y="28928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6013" y="625029"/>
            <a:ext cx="14314226" cy="883542"/>
          </a:xfrm>
          <a:prstGeom prst="rect">
            <a:avLst/>
          </a:prstGeom>
        </p:spPr>
        <p:txBody>
          <a:bodyPr anchor="t" rtlCol="false" tIns="0" lIns="0" bIns="0" rIns="0">
            <a:spAutoFit/>
          </a:bodyPr>
          <a:lstStyle/>
          <a:p>
            <a:pPr>
              <a:lnSpc>
                <a:spcPts val="6678"/>
              </a:lnSpc>
            </a:pPr>
            <a:r>
              <a:rPr lang="en-US" sz="6300" spc="-359">
                <a:solidFill>
                  <a:srgbClr val="393939"/>
                </a:solidFill>
                <a:latin typeface="Roboto"/>
              </a:rPr>
              <a:t>SEO PAZARLAMA STRATEJISI</a:t>
            </a:r>
          </a:p>
        </p:txBody>
      </p:sp>
      <p:sp>
        <p:nvSpPr>
          <p:cNvPr name="TextBox 5" id="5"/>
          <p:cNvSpPr txBox="true"/>
          <p:nvPr/>
        </p:nvSpPr>
        <p:spPr>
          <a:xfrm rot="0">
            <a:off x="606013" y="2382510"/>
            <a:ext cx="14536441" cy="5194203"/>
          </a:xfrm>
          <a:prstGeom prst="rect">
            <a:avLst/>
          </a:prstGeom>
        </p:spPr>
        <p:txBody>
          <a:bodyPr anchor="t" rtlCol="false" tIns="0" lIns="0" bIns="0" rIns="0">
            <a:spAutoFit/>
          </a:bodyPr>
          <a:lstStyle/>
          <a:p>
            <a:pPr>
              <a:lnSpc>
                <a:spcPts val="3499"/>
              </a:lnSpc>
            </a:pPr>
            <a:r>
              <a:rPr lang="en-US" sz="2499">
                <a:solidFill>
                  <a:srgbClr val="393939"/>
                </a:solidFill>
                <a:latin typeface="Montserrat Medium"/>
              </a:rPr>
              <a:t>SEO, belirli anahtar kelimeler için, sitenin Google gibi tarayıcılarda en üst sıralarda görünmesini sağlamaya çalışır. Markanin websitesine organik trafigi artirmak ve anahtar kelimeleri iceren yeni icerikler olusturmak gunumuz pazarlama stratejilerinde onemli bir yere sahiptir. Musterilerin neyle ilgilenecegini tahmin etmek yerine arama tercihlerine bakip karar vermek sirket icin en saglikli karar olacaktir.  Simdi Yves Rocher’in SEO stratejisini inceleyelim.</a:t>
            </a:r>
          </a:p>
          <a:p>
            <a:pPr>
              <a:lnSpc>
                <a:spcPts val="3499"/>
              </a:lnSpc>
            </a:pPr>
            <a:r>
              <a:rPr lang="en-US" sz="2499">
                <a:solidFill>
                  <a:srgbClr val="393939"/>
                </a:solidFill>
                <a:latin typeface="Montserrat Medium"/>
              </a:rPr>
              <a:t>Yves Rocher’in websitesi Turkiye’de guzellik/kozmetik kategorisinde 6. siradadir. Aramalarin cogunlugu (%87,2) basina marka konularak yapilmaktadir, ki bu bir marka icin buyuk bir basaridir. </a:t>
            </a:r>
          </a:p>
          <a:p>
            <a:pPr>
              <a:lnSpc>
                <a:spcPts val="3499"/>
              </a:lnSpc>
            </a:pPr>
            <a:r>
              <a:rPr lang="en-US" sz="2499">
                <a:solidFill>
                  <a:srgbClr val="393939"/>
                </a:solidFill>
                <a:latin typeface="Montserrat Medium"/>
              </a:rPr>
              <a:t>Rakipleri Rossman, Sephora, Gratis ve Watsons’tir. </a:t>
            </a:r>
          </a:p>
          <a:p>
            <a:pPr>
              <a:lnSpc>
                <a:spcPts val="3499"/>
              </a:lnSpc>
            </a:pPr>
          </a:p>
          <a:p>
            <a:pPr>
              <a:lnSpc>
                <a:spcPts val="3499"/>
              </a:lnSpc>
              <a:spcBef>
                <a:spcPct val="0"/>
              </a:spcBef>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348520" y="7146340"/>
            <a:ext cx="5844192" cy="2892875"/>
          </a:xfrm>
          <a:custGeom>
            <a:avLst/>
            <a:gdLst/>
            <a:ahLst/>
            <a:cxnLst/>
            <a:rect r="r" b="b" t="t" l="l"/>
            <a:pathLst>
              <a:path h="2892875" w="5844192">
                <a:moveTo>
                  <a:pt x="0" y="0"/>
                </a:moveTo>
                <a:lnTo>
                  <a:pt x="5844193" y="0"/>
                </a:lnTo>
                <a:lnTo>
                  <a:pt x="5844193" y="2892875"/>
                </a:lnTo>
                <a:lnTo>
                  <a:pt x="0" y="28928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6013" y="625029"/>
            <a:ext cx="14314226" cy="883542"/>
          </a:xfrm>
          <a:prstGeom prst="rect">
            <a:avLst/>
          </a:prstGeom>
        </p:spPr>
        <p:txBody>
          <a:bodyPr anchor="t" rtlCol="false" tIns="0" lIns="0" bIns="0" rIns="0">
            <a:spAutoFit/>
          </a:bodyPr>
          <a:lstStyle/>
          <a:p>
            <a:pPr>
              <a:lnSpc>
                <a:spcPts val="6678"/>
              </a:lnSpc>
            </a:pPr>
            <a:r>
              <a:rPr lang="en-US" sz="6300" spc="-359">
                <a:solidFill>
                  <a:srgbClr val="393939"/>
                </a:solidFill>
                <a:latin typeface="Roboto"/>
              </a:rPr>
              <a:t>SEO PAZARLAMA STRATEJISI</a:t>
            </a:r>
          </a:p>
        </p:txBody>
      </p:sp>
      <p:sp>
        <p:nvSpPr>
          <p:cNvPr name="TextBox 5" id="5"/>
          <p:cNvSpPr txBox="true"/>
          <p:nvPr/>
        </p:nvSpPr>
        <p:spPr>
          <a:xfrm rot="0">
            <a:off x="606013" y="1470471"/>
            <a:ext cx="12850306" cy="6108700"/>
          </a:xfrm>
          <a:prstGeom prst="rect">
            <a:avLst/>
          </a:prstGeom>
        </p:spPr>
        <p:txBody>
          <a:bodyPr anchor="t" rtlCol="false" tIns="0" lIns="0" bIns="0" rIns="0">
            <a:spAutoFit/>
          </a:bodyPr>
          <a:lstStyle/>
          <a:p>
            <a:pPr>
              <a:lnSpc>
                <a:spcPts val="3499"/>
              </a:lnSpc>
            </a:pPr>
          </a:p>
          <a:p>
            <a:pPr>
              <a:lnSpc>
                <a:spcPts val="3499"/>
              </a:lnSpc>
            </a:pPr>
            <a:r>
              <a:rPr lang="en-US" sz="2499">
                <a:solidFill>
                  <a:srgbClr val="393939"/>
                </a:solidFill>
                <a:latin typeface="Montserrat Medium"/>
              </a:rPr>
              <a:t>Yves rocher’nin rakiplerin onune gecmek icin yapabilecegimiz seylere gececek olursak, ilk sirada SEO araclarini bilincli kullanarak rakiplerle karsilastirma yapmak olacaktir. (Ahrefs, Google Analytics vs.)</a:t>
            </a:r>
          </a:p>
          <a:p>
            <a:pPr>
              <a:lnSpc>
                <a:spcPts val="3499"/>
              </a:lnSpc>
            </a:pPr>
            <a:r>
              <a:rPr lang="en-US" sz="2499">
                <a:solidFill>
                  <a:srgbClr val="393939"/>
                </a:solidFill>
                <a:latin typeface="Montserrat Medium"/>
              </a:rPr>
              <a:t>Ikinci adim ise SERP Analizi’dir. SERP Analizi, belirli bir anahtar kelime veya konu için üst konumlarda yer alan web sayfalarını analiz etme ve sıralama alma şansınızı değerlendirme sürecidir. Hedeflediginiz siralamaya gore calismalar yapmali ve sectiginiz anahtar kelimelerin anlamli olmasina dikkat etmelisiniz. Bunu yaparken Snippet’lere dikkat etmeniz gerekmektedir. Cunku Snippet’ler bazi kullanicilarin icerigi arama motoru sayfasinda tuketmesini saglayarak website tiklama oranini dusurebilmektedir.</a:t>
            </a:r>
          </a:p>
          <a:p>
            <a:pPr>
              <a:lnSpc>
                <a:spcPts val="3499"/>
              </a:lnSpc>
            </a:pPr>
            <a:r>
              <a:rPr lang="en-US" sz="2499">
                <a:solidFill>
                  <a:srgbClr val="393939"/>
                </a:solidFill>
                <a:latin typeface="Montserrat Medium"/>
              </a:rPr>
              <a:t>Bir sonraki adim ise icerik turu analizi yapmaktir. Yves Rocher’nin rakiplerinin</a:t>
            </a:r>
          </a:p>
          <a:p>
            <a:pPr>
              <a:lnSpc>
                <a:spcPts val="3499"/>
              </a:lnSpc>
            </a:pPr>
            <a:r>
              <a:rPr lang="en-US" sz="2499">
                <a:solidFill>
                  <a:srgbClr val="393939"/>
                </a:solidFill>
                <a:latin typeface="Montserrat Medium"/>
              </a:rPr>
              <a:t>onune gecebilmesi icin bu sayilan stratejilere onem gostermesi gerekmektedir.</a:t>
            </a:r>
          </a:p>
          <a:p>
            <a:pPr>
              <a:lnSpc>
                <a:spcPts val="3499"/>
              </a:lnSpc>
              <a:spcBef>
                <a:spcPct val="0"/>
              </a:spcBef>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4948561" y="1345037"/>
            <a:ext cx="2613125" cy="5887245"/>
          </a:xfrm>
          <a:custGeom>
            <a:avLst/>
            <a:gdLst/>
            <a:ahLst/>
            <a:cxnLst/>
            <a:rect r="r" b="b" t="t" l="l"/>
            <a:pathLst>
              <a:path h="5887245" w="2613125">
                <a:moveTo>
                  <a:pt x="0" y="0"/>
                </a:moveTo>
                <a:lnTo>
                  <a:pt x="2613125" y="0"/>
                </a:lnTo>
                <a:lnTo>
                  <a:pt x="2613125" y="5887245"/>
                </a:lnTo>
                <a:lnTo>
                  <a:pt x="0" y="5887245"/>
                </a:lnTo>
                <a:lnTo>
                  <a:pt x="0" y="0"/>
                </a:lnTo>
                <a:close/>
              </a:path>
            </a:pathLst>
          </a:custGeom>
          <a:blipFill>
            <a:blip r:embed="rId3"/>
            <a:stretch>
              <a:fillRect l="-68557" t="0" r="-57525" b="-349"/>
            </a:stretch>
          </a:blipFill>
        </p:spPr>
      </p:sp>
      <p:sp>
        <p:nvSpPr>
          <p:cNvPr name="Freeform 4" id="4"/>
          <p:cNvSpPr/>
          <p:nvPr/>
        </p:nvSpPr>
        <p:spPr>
          <a:xfrm flipH="false" flipV="false" rot="0">
            <a:off x="5579602" y="6153083"/>
            <a:ext cx="7128797" cy="3808612"/>
          </a:xfrm>
          <a:custGeom>
            <a:avLst/>
            <a:gdLst/>
            <a:ahLst/>
            <a:cxnLst/>
            <a:rect r="r" b="b" t="t" l="l"/>
            <a:pathLst>
              <a:path h="3808612" w="7128797">
                <a:moveTo>
                  <a:pt x="0" y="0"/>
                </a:moveTo>
                <a:lnTo>
                  <a:pt x="7128796" y="0"/>
                </a:lnTo>
                <a:lnTo>
                  <a:pt x="7128796" y="3808612"/>
                </a:lnTo>
                <a:lnTo>
                  <a:pt x="0" y="3808612"/>
                </a:lnTo>
                <a:lnTo>
                  <a:pt x="0" y="0"/>
                </a:lnTo>
                <a:close/>
              </a:path>
            </a:pathLst>
          </a:custGeom>
          <a:blipFill>
            <a:blip r:embed="rId4"/>
            <a:stretch>
              <a:fillRect l="-19334" t="-29609" r="-17576" b="-14468"/>
            </a:stretch>
          </a:blipFill>
        </p:spPr>
      </p:sp>
      <p:sp>
        <p:nvSpPr>
          <p:cNvPr name="TextBox 5" id="5"/>
          <p:cNvSpPr txBox="true"/>
          <p:nvPr/>
        </p:nvSpPr>
        <p:spPr>
          <a:xfrm rot="0">
            <a:off x="290556" y="1538237"/>
            <a:ext cx="13984809" cy="5217795"/>
          </a:xfrm>
          <a:prstGeom prst="rect">
            <a:avLst/>
          </a:prstGeom>
        </p:spPr>
        <p:txBody>
          <a:bodyPr anchor="t" rtlCol="false" tIns="0" lIns="0" bIns="0" rIns="0">
            <a:spAutoFit/>
          </a:bodyPr>
          <a:lstStyle/>
          <a:p>
            <a:pPr>
              <a:lnSpc>
                <a:spcPts val="3779"/>
              </a:lnSpc>
            </a:pPr>
            <a:r>
              <a:rPr lang="en-US" sz="2700">
                <a:solidFill>
                  <a:srgbClr val="393939"/>
                </a:solidFill>
                <a:latin typeface="Montserrat Medium"/>
              </a:rPr>
              <a:t>Her marka, bulunduğu ülkede nelerin viral olduğunu takip etmeli ve eğer kendi ürünleri geride kaldıysa bunu geliştirecek stratejiler oluşturmalıdır. Türkiye’de trend olan bakım ürünlerinden hangilerinin neden trend olduğunu inceledik.</a:t>
            </a:r>
          </a:p>
          <a:p>
            <a:pPr>
              <a:lnSpc>
                <a:spcPts val="3779"/>
              </a:lnSpc>
            </a:pPr>
          </a:p>
          <a:p>
            <a:pPr>
              <a:lnSpc>
                <a:spcPts val="3779"/>
              </a:lnSpc>
            </a:pPr>
            <a:r>
              <a:rPr lang="en-US" sz="2700">
                <a:solidFill>
                  <a:srgbClr val="393939"/>
                </a:solidFill>
                <a:latin typeface="Montserrat Medium"/>
              </a:rPr>
              <a:t>Google’da, cilt bakım ürünleri son 90 günde ülke genelinde ‘kırışıklık, retinol, tonik’ gibi kelimelerle en çok aratılmıştır. Retinol kelimesinin çok fazla aratılmasının sebebi sosyal medyada infuencerlar tarafından çok fazla paylaşılıp kadınların hayatında mutlaka olması gereken bir ürün olduğunu sürekli vurgulamalarıdır.</a:t>
            </a:r>
          </a:p>
          <a:p>
            <a:pPr>
              <a:lnSpc>
                <a:spcPts val="3779"/>
              </a:lnSpc>
            </a:pPr>
            <a:r>
              <a:rPr lang="en-US" sz="2700">
                <a:solidFill>
                  <a:srgbClr val="393939"/>
                </a:solidFill>
                <a:latin typeface="Montserrat Medium"/>
              </a:rPr>
              <a:t> </a:t>
            </a:r>
          </a:p>
          <a:p>
            <a:pPr>
              <a:lnSpc>
                <a:spcPts val="3779"/>
              </a:lnSpc>
              <a:spcBef>
                <a:spcPct val="0"/>
              </a:spcBef>
            </a:pPr>
          </a:p>
        </p:txBody>
      </p:sp>
      <p:sp>
        <p:nvSpPr>
          <p:cNvPr name="TextBox 6" id="6"/>
          <p:cNvSpPr txBox="true"/>
          <p:nvPr/>
        </p:nvSpPr>
        <p:spPr>
          <a:xfrm rot="0">
            <a:off x="564662" y="504932"/>
            <a:ext cx="13153889" cy="840105"/>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GOOGLE TRENDS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290556" y="1538237"/>
            <a:ext cx="13123118" cy="7122795"/>
          </a:xfrm>
          <a:prstGeom prst="rect">
            <a:avLst/>
          </a:prstGeom>
        </p:spPr>
        <p:txBody>
          <a:bodyPr anchor="t" rtlCol="false" tIns="0" lIns="0" bIns="0" rIns="0">
            <a:spAutoFit/>
          </a:bodyPr>
          <a:lstStyle/>
          <a:p>
            <a:pPr>
              <a:lnSpc>
                <a:spcPts val="3779"/>
              </a:lnSpc>
            </a:pPr>
            <a:r>
              <a:rPr lang="en-US" sz="2700">
                <a:solidFill>
                  <a:srgbClr val="393939"/>
                </a:solidFill>
                <a:latin typeface="Montserrat Medium"/>
              </a:rPr>
              <a:t>Deodorant ürünlerinde Isana markasının krem deodorantı en çok aratılan ürün olmuştur. Bu ürünün bir anda böyle bir çıkış yapması aslında yine sosyal medya pazarlamasıyla alakalıdır çünkü Instagram ve Tiktok platformlarında birçok küçük kitleye sahip influencer bu ürünü inceleyip öven kısa videolar çekmişti. Bu videoların markanın deodorantının pazarlamasını artırdığı ortadadır.</a:t>
            </a:r>
          </a:p>
          <a:p>
            <a:pPr>
              <a:lnSpc>
                <a:spcPts val="3779"/>
              </a:lnSpc>
            </a:pPr>
          </a:p>
          <a:p>
            <a:pPr>
              <a:lnSpc>
                <a:spcPts val="3779"/>
              </a:lnSpc>
            </a:pPr>
            <a:r>
              <a:rPr lang="en-US" sz="2700">
                <a:solidFill>
                  <a:srgbClr val="393939"/>
                </a:solidFill>
                <a:latin typeface="Montserrat Medium"/>
              </a:rPr>
              <a:t>Bahsettiğimiz örneklerden yola çıkarak Google Türkiye’de en çok aratılan bakım ürünlerini araştırdık ve bazılarını seçip Yves Rocher markasında da olan o ürünlerin dijital pazarlama stratejisini oluşturduk. Bunun nedeni Yves Rocher’in dijital pazarlamasını daha da güçlendirmekti.</a:t>
            </a:r>
          </a:p>
          <a:p>
            <a:pPr marL="582930" indent="-291465" lvl="1">
              <a:lnSpc>
                <a:spcPts val="3779"/>
              </a:lnSpc>
              <a:buFont typeface="Arial"/>
              <a:buChar char="•"/>
            </a:pPr>
            <a:r>
              <a:rPr lang="en-US" sz="2700">
                <a:solidFill>
                  <a:srgbClr val="393939"/>
                </a:solidFill>
                <a:latin typeface="Montserrat Medium"/>
              </a:rPr>
              <a:t>Şampuan</a:t>
            </a:r>
          </a:p>
          <a:p>
            <a:pPr marL="582930" indent="-291465" lvl="1">
              <a:lnSpc>
                <a:spcPts val="3779"/>
              </a:lnSpc>
              <a:buFont typeface="Arial"/>
              <a:buChar char="•"/>
            </a:pPr>
            <a:r>
              <a:rPr lang="en-US" sz="2700">
                <a:solidFill>
                  <a:srgbClr val="393939"/>
                </a:solidFill>
                <a:latin typeface="Montserrat Medium"/>
              </a:rPr>
              <a:t>Deodorant</a:t>
            </a:r>
          </a:p>
          <a:p>
            <a:pPr marL="582930" indent="-291465" lvl="1">
              <a:lnSpc>
                <a:spcPts val="3779"/>
              </a:lnSpc>
              <a:buFont typeface="Arial"/>
              <a:buChar char="•"/>
            </a:pPr>
            <a:r>
              <a:rPr lang="en-US" sz="2700">
                <a:solidFill>
                  <a:srgbClr val="393939"/>
                </a:solidFill>
                <a:latin typeface="Montserrat Medium"/>
              </a:rPr>
              <a:t>Nemlendirici</a:t>
            </a:r>
          </a:p>
          <a:p>
            <a:pPr marL="582930" indent="-291465" lvl="1">
              <a:lnSpc>
                <a:spcPts val="3779"/>
              </a:lnSpc>
              <a:spcBef>
                <a:spcPct val="0"/>
              </a:spcBef>
              <a:buFont typeface="Arial"/>
              <a:buChar char="•"/>
            </a:pPr>
            <a:r>
              <a:rPr lang="en-US" sz="2700">
                <a:solidFill>
                  <a:srgbClr val="393939"/>
                </a:solidFill>
                <a:latin typeface="Montserrat Medium"/>
              </a:rPr>
              <a:t>Sabun</a:t>
            </a:r>
          </a:p>
        </p:txBody>
      </p:sp>
      <p:sp>
        <p:nvSpPr>
          <p:cNvPr name="Freeform 4" id="4"/>
          <p:cNvSpPr/>
          <p:nvPr/>
        </p:nvSpPr>
        <p:spPr>
          <a:xfrm flipH="false" flipV="false" rot="0">
            <a:off x="13718551" y="2242260"/>
            <a:ext cx="3993137" cy="5802481"/>
          </a:xfrm>
          <a:custGeom>
            <a:avLst/>
            <a:gdLst/>
            <a:ahLst/>
            <a:cxnLst/>
            <a:rect r="r" b="b" t="t" l="l"/>
            <a:pathLst>
              <a:path h="5802481" w="3993137">
                <a:moveTo>
                  <a:pt x="0" y="0"/>
                </a:moveTo>
                <a:lnTo>
                  <a:pt x="3993137" y="0"/>
                </a:lnTo>
                <a:lnTo>
                  <a:pt x="3993137" y="5802480"/>
                </a:lnTo>
                <a:lnTo>
                  <a:pt x="0" y="5802480"/>
                </a:lnTo>
                <a:lnTo>
                  <a:pt x="0" y="0"/>
                </a:lnTo>
                <a:close/>
              </a:path>
            </a:pathLst>
          </a:custGeom>
          <a:blipFill>
            <a:blip r:embed="rId3"/>
            <a:stretch>
              <a:fillRect l="-142130" t="-47049" r="-172100" b="-13220"/>
            </a:stretch>
          </a:blipFill>
        </p:spPr>
      </p:sp>
      <p:sp>
        <p:nvSpPr>
          <p:cNvPr name="Freeform 5" id="5"/>
          <p:cNvSpPr/>
          <p:nvPr/>
        </p:nvSpPr>
        <p:spPr>
          <a:xfrm flipH="false" flipV="false" rot="0">
            <a:off x="5531253" y="8401101"/>
            <a:ext cx="4505471" cy="1714397"/>
          </a:xfrm>
          <a:custGeom>
            <a:avLst/>
            <a:gdLst/>
            <a:ahLst/>
            <a:cxnLst/>
            <a:rect r="r" b="b" t="t" l="l"/>
            <a:pathLst>
              <a:path h="1714397" w="4505471">
                <a:moveTo>
                  <a:pt x="0" y="0"/>
                </a:moveTo>
                <a:lnTo>
                  <a:pt x="4505471" y="0"/>
                </a:lnTo>
                <a:lnTo>
                  <a:pt x="4505471" y="1714398"/>
                </a:lnTo>
                <a:lnTo>
                  <a:pt x="0" y="1714398"/>
                </a:lnTo>
                <a:lnTo>
                  <a:pt x="0" y="0"/>
                </a:lnTo>
                <a:close/>
              </a:path>
            </a:pathLst>
          </a:custGeom>
          <a:blipFill>
            <a:blip r:embed="rId4"/>
            <a:stretch>
              <a:fillRect l="-6508" t="-67124" r="-7593" b="-1548"/>
            </a:stretch>
          </a:blipFill>
        </p:spPr>
      </p:sp>
      <p:sp>
        <p:nvSpPr>
          <p:cNvPr name="TextBox 6" id="6"/>
          <p:cNvSpPr txBox="true"/>
          <p:nvPr/>
        </p:nvSpPr>
        <p:spPr>
          <a:xfrm rot="0">
            <a:off x="564662" y="504932"/>
            <a:ext cx="13153889" cy="840105"/>
          </a:xfrm>
          <a:prstGeom prst="rect">
            <a:avLst/>
          </a:prstGeom>
        </p:spPr>
        <p:txBody>
          <a:bodyPr anchor="t" rtlCol="false" tIns="0" lIns="0" bIns="0" rIns="0">
            <a:spAutoFit/>
          </a:bodyPr>
          <a:lstStyle/>
          <a:p>
            <a:pPr>
              <a:lnSpc>
                <a:spcPts val="6360"/>
              </a:lnSpc>
            </a:pPr>
            <a:r>
              <a:rPr lang="en-US" sz="6000" spc="-342">
                <a:solidFill>
                  <a:srgbClr val="393939"/>
                </a:solidFill>
                <a:latin typeface="Roboto"/>
              </a:rPr>
              <a:t>GOOGLE TRENDS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DAFwqjo9slw</dc:identifier>
  <dcterms:modified xsi:type="dcterms:W3CDTF">2011-08-01T06:04:30Z</dcterms:modified>
  <cp:revision>1</cp:revision>
  <dc:title>Yves Rocher</dc:title>
</cp:coreProperties>
</file>